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3.xml" ContentType="application/vnd.openxmlformats-officedocument.themeOverride+xml"/>
  <Override PartName="/ppt/notesSlides/notesSlide7.xml" ContentType="application/vnd.openxmlformats-officedocument.presentationml.notesSlide+xml"/>
  <Override PartName="/ppt/theme/themeOverride4.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5"/>
  </p:notesMasterIdLst>
  <p:handoutMasterIdLst>
    <p:handoutMasterId r:id="rId66"/>
  </p:handoutMasterIdLst>
  <p:sldIdLst>
    <p:sldId id="327" r:id="rId5"/>
    <p:sldId id="330" r:id="rId6"/>
    <p:sldId id="331" r:id="rId7"/>
    <p:sldId id="332" r:id="rId8"/>
    <p:sldId id="298" r:id="rId9"/>
    <p:sldId id="262" r:id="rId10"/>
    <p:sldId id="345" r:id="rId11"/>
    <p:sldId id="299" r:id="rId12"/>
    <p:sldId id="342" r:id="rId13"/>
    <p:sldId id="346" r:id="rId14"/>
    <p:sldId id="334" r:id="rId15"/>
    <p:sldId id="347" r:id="rId16"/>
    <p:sldId id="264" r:id="rId17"/>
    <p:sldId id="348" r:id="rId18"/>
    <p:sldId id="265" r:id="rId19"/>
    <p:sldId id="350" r:id="rId20"/>
    <p:sldId id="266" r:id="rId21"/>
    <p:sldId id="351" r:id="rId22"/>
    <p:sldId id="276" r:id="rId23"/>
    <p:sldId id="338" r:id="rId24"/>
    <p:sldId id="352" r:id="rId25"/>
    <p:sldId id="303" r:id="rId26"/>
    <p:sldId id="339" r:id="rId27"/>
    <p:sldId id="353" r:id="rId28"/>
    <p:sldId id="293" r:id="rId29"/>
    <p:sldId id="344" r:id="rId30"/>
    <p:sldId id="277" r:id="rId31"/>
    <p:sldId id="343" r:id="rId32"/>
    <p:sldId id="284" r:id="rId33"/>
    <p:sldId id="269" r:id="rId34"/>
    <p:sldId id="304" r:id="rId35"/>
    <p:sldId id="349" r:id="rId36"/>
    <p:sldId id="305" r:id="rId37"/>
    <p:sldId id="307" r:id="rId38"/>
    <p:sldId id="306" r:id="rId39"/>
    <p:sldId id="308" r:id="rId40"/>
    <p:sldId id="270" r:id="rId41"/>
    <p:sldId id="309" r:id="rId42"/>
    <p:sldId id="310" r:id="rId43"/>
    <p:sldId id="311" r:id="rId44"/>
    <p:sldId id="312" r:id="rId45"/>
    <p:sldId id="314" r:id="rId46"/>
    <p:sldId id="313" r:id="rId47"/>
    <p:sldId id="315" r:id="rId48"/>
    <p:sldId id="316" r:id="rId49"/>
    <p:sldId id="317" r:id="rId50"/>
    <p:sldId id="294" r:id="rId51"/>
    <p:sldId id="296" r:id="rId52"/>
    <p:sldId id="318" r:id="rId53"/>
    <p:sldId id="319" r:id="rId54"/>
    <p:sldId id="321" r:id="rId55"/>
    <p:sldId id="322" r:id="rId56"/>
    <p:sldId id="323" r:id="rId57"/>
    <p:sldId id="324" r:id="rId58"/>
    <p:sldId id="288" r:id="rId59"/>
    <p:sldId id="289" r:id="rId60"/>
    <p:sldId id="320" r:id="rId61"/>
    <p:sldId id="274" r:id="rId62"/>
    <p:sldId id="275" r:id="rId63"/>
    <p:sldId id="329" r:id="rId6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948CB"/>
    <a:srgbClr val="0B49CB"/>
    <a:srgbClr val="F2F4F8"/>
    <a:srgbClr val="1C7DDB"/>
    <a:srgbClr val="121619"/>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5" d="100"/>
          <a:sy n="95" d="100"/>
        </p:scale>
        <p:origin x="1452"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Classification</a:t>
            </a:r>
            <a:r>
              <a:rPr lang="en-US" baseline="0"/>
              <a:t> Accuracy</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Sheet1!$C$1</c:f>
              <c:strCache>
                <c:ptCount val="1"/>
                <c:pt idx="0">
                  <c:v>Accuracy</c:v>
                </c:pt>
              </c:strCache>
            </c:strRef>
          </c:tx>
          <c:spPr>
            <a:solidFill>
              <a:schemeClr val="accent1"/>
            </a:solidFill>
            <a:ln>
              <a:noFill/>
            </a:ln>
            <a:effectLst/>
            <a:sp3d/>
          </c:spPr>
          <c:invertIfNegative val="0"/>
          <c:cat>
            <c:strRef>
              <c:f>Sheet1!$B$2:$B$5</c:f>
              <c:strCache>
                <c:ptCount val="4"/>
                <c:pt idx="0">
                  <c:v>Logistic Regression</c:v>
                </c:pt>
                <c:pt idx="1">
                  <c:v>Support Vector Machine</c:v>
                </c:pt>
                <c:pt idx="2">
                  <c:v>Decision Tree</c:v>
                </c:pt>
                <c:pt idx="3">
                  <c:v>K-Nearest Neighbors</c:v>
                </c:pt>
              </c:strCache>
            </c:strRef>
          </c:cat>
          <c:val>
            <c:numRef>
              <c:f>Sheet1!$C$2:$C$5</c:f>
              <c:numCache>
                <c:formatCode>General</c:formatCode>
                <c:ptCount val="4"/>
                <c:pt idx="0">
                  <c:v>0.84642857142857097</c:v>
                </c:pt>
                <c:pt idx="1">
                  <c:v>0.84821428571428503</c:v>
                </c:pt>
                <c:pt idx="2">
                  <c:v>0.875</c:v>
                </c:pt>
                <c:pt idx="3">
                  <c:v>0.84821428571428503</c:v>
                </c:pt>
              </c:numCache>
            </c:numRef>
          </c:val>
          <c:extLst>
            <c:ext xmlns:c16="http://schemas.microsoft.com/office/drawing/2014/chart" uri="{C3380CC4-5D6E-409C-BE32-E72D297353CC}">
              <c16:uniqueId val="{00000000-B3DB-4DBC-9BA0-5D0527593ECC}"/>
            </c:ext>
          </c:extLst>
        </c:ser>
        <c:ser>
          <c:idx val="1"/>
          <c:order val="1"/>
          <c:tx>
            <c:strRef>
              <c:f>Sheet1!$D$1</c:f>
              <c:strCache>
                <c:ptCount val="1"/>
                <c:pt idx="0">
                  <c:v>Test Accuracy</c:v>
                </c:pt>
              </c:strCache>
            </c:strRef>
          </c:tx>
          <c:spPr>
            <a:solidFill>
              <a:schemeClr val="accent2"/>
            </a:solidFill>
            <a:ln>
              <a:noFill/>
            </a:ln>
            <a:effectLst/>
            <a:sp3d/>
          </c:spPr>
          <c:invertIfNegative val="0"/>
          <c:cat>
            <c:strRef>
              <c:f>Sheet1!$B$2:$B$5</c:f>
              <c:strCache>
                <c:ptCount val="4"/>
                <c:pt idx="0">
                  <c:v>Logistic Regression</c:v>
                </c:pt>
                <c:pt idx="1">
                  <c:v>Support Vector Machine</c:v>
                </c:pt>
                <c:pt idx="2">
                  <c:v>Decision Tree</c:v>
                </c:pt>
                <c:pt idx="3">
                  <c:v>K-Nearest Neighbors</c:v>
                </c:pt>
              </c:strCache>
            </c:strRef>
          </c:cat>
          <c:val>
            <c:numRef>
              <c:f>Sheet1!$D$2:$D$5</c:f>
              <c:numCache>
                <c:formatCode>General</c:formatCode>
                <c:ptCount val="4"/>
                <c:pt idx="0">
                  <c:v>0.83333333333333304</c:v>
                </c:pt>
                <c:pt idx="1">
                  <c:v>0.83333333333333304</c:v>
                </c:pt>
                <c:pt idx="2">
                  <c:v>0.83333333333333304</c:v>
                </c:pt>
                <c:pt idx="3">
                  <c:v>0.83333333333333304</c:v>
                </c:pt>
              </c:numCache>
            </c:numRef>
          </c:val>
          <c:extLst>
            <c:ext xmlns:c16="http://schemas.microsoft.com/office/drawing/2014/chart" uri="{C3380CC4-5D6E-409C-BE32-E72D297353CC}">
              <c16:uniqueId val="{00000001-B3DB-4DBC-9BA0-5D0527593ECC}"/>
            </c:ext>
          </c:extLst>
        </c:ser>
        <c:dLbls>
          <c:showLegendKey val="0"/>
          <c:showVal val="0"/>
          <c:showCatName val="0"/>
          <c:showSerName val="0"/>
          <c:showPercent val="0"/>
          <c:showBubbleSize val="0"/>
        </c:dLbls>
        <c:gapWidth val="150"/>
        <c:shape val="box"/>
        <c:axId val="844485136"/>
        <c:axId val="844477936"/>
        <c:axId val="1123000944"/>
      </c:bar3DChart>
      <c:catAx>
        <c:axId val="84448513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4477936"/>
        <c:crosses val="autoZero"/>
        <c:auto val="1"/>
        <c:lblAlgn val="ctr"/>
        <c:lblOffset val="100"/>
        <c:noMultiLvlLbl val="0"/>
      </c:catAx>
      <c:valAx>
        <c:axId val="8444779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4485136"/>
        <c:crosses val="autoZero"/>
        <c:crossBetween val="between"/>
      </c:valAx>
      <c:serAx>
        <c:axId val="1123000944"/>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4477936"/>
        <c:crosses val="autoZero"/>
      </c:ser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1/4/2025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1C7E0-9993-4F1C-B42F-8D6D260EE9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14E981-E965-BDDA-E350-FB3E75646D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864223-A3EC-65B9-E0C8-E3A63C4E91F5}"/>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CD76C8E6-64B9-B685-850A-57D518826B1B}"/>
              </a:ext>
            </a:extLst>
          </p:cNvPr>
          <p:cNvSpPr>
            <a:spLocks noGrp="1"/>
          </p:cNvSpPr>
          <p:nvPr>
            <p:ph type="sldNum" sz="quarter" idx="5"/>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1303373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6138520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5971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59</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5000"/>
                  </a:schemeClr>
                </a:solidFill>
                <a:latin typeface="Abadi" panose="020B0604020104020204" pitchFamily="34" charset="0"/>
              </a:rPr>
              <a:t>Add the GitHub URL of the completed SpaceX API calls notebook </a:t>
            </a:r>
            <a:r>
              <a:rPr lang="en-US" sz="1200" dirty="0">
                <a:solidFill>
                  <a:srgbClr val="1C7DDB"/>
                </a:solidFill>
                <a:latin typeface="Abadi" panose="020B0604020104020204" pitchFamily="34" charset="0"/>
              </a:rPr>
              <a:t>(must include completed code cell and outcome cell), </a:t>
            </a:r>
            <a:r>
              <a:rPr lang="en-US" sz="1200" dirty="0">
                <a:solidFill>
                  <a:schemeClr val="accent3">
                    <a:lumMod val="25000"/>
                  </a:schemeClr>
                </a:solidFill>
                <a:latin typeface="Abadi" panose="020B0604020104020204" pitchFamily="34" charset="0"/>
              </a:rPr>
              <a:t>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198200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5000"/>
                  </a:schemeClr>
                </a:solidFill>
                <a:latin typeface="Abadi" panose="020B0604020104020204" pitchFamily="34" charset="0"/>
              </a:rPr>
              <a:t>Present your data collection with SpaceX REST calls using key phrases and flowcharts..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accent3">
                  <a:lumMod val="25000"/>
                </a:schemeClr>
              </a:solidFill>
              <a:latin typeface="Abadi" panose="020B06040201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accent3">
                  <a:lumMod val="25000"/>
                </a:schemeClr>
              </a:solidFill>
              <a:latin typeface="Abadi" panose="020B06040201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5000"/>
                  </a:schemeClr>
                </a:solidFill>
                <a:latin typeface="Abadi" panose="020B0604020104020204" pitchFamily="34" charset="0"/>
              </a:rPr>
              <a:t>Add the GitHub URL of the completed SpaceX API calls notebook </a:t>
            </a:r>
            <a:r>
              <a:rPr lang="en-US" sz="1200" dirty="0">
                <a:solidFill>
                  <a:srgbClr val="1C7DDB"/>
                </a:solidFill>
                <a:latin typeface="Abadi" panose="020B0604020104020204" pitchFamily="34" charset="0"/>
              </a:rPr>
              <a:t>(must include completed code cell and outcome cell), </a:t>
            </a:r>
            <a:r>
              <a:rPr lang="en-US" sz="1200" dirty="0">
                <a:solidFill>
                  <a:schemeClr val="accent3">
                    <a:lumMod val="25000"/>
                  </a:schemeClr>
                </a:solidFill>
                <a:latin typeface="Abadi" panose="020B0604020104020204" pitchFamily="34" charset="0"/>
              </a:rPr>
              <a:t>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61652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1045605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2020290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1945618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AD3D5A-434C-767D-EC52-CAD7A26D2A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9961C9-5A80-968F-8B53-E3CC041C79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144342-E7ED-65B7-C913-F8279CDE8016}"/>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452876C7-0817-8108-72F9-149C67B664D8}"/>
              </a:ext>
            </a:extLst>
          </p:cNvPr>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617276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en.wikipedia.org/wiki/List_of_Falcon_9_and_Falcon_Heavy_launches" TargetMode="External"/><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2.xml"/><Relationship Id="rId5" Type="http://schemas.openxmlformats.org/officeDocument/2006/relationships/hyperlink" Target="https://github.com/flurpo/IBMspx/blob/main/1B_spacex_web_scraped.csv" TargetMode="Externa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flurpo/IBMspx/blob/main/dataset_part_2.csv"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flurpo/IBMspx/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github.com/flurpo/IBMspx/blob/main/dataset_part_3.csv" TargetMode="External"/><Relationship Id="rId5" Type="http://schemas.openxmlformats.org/officeDocument/2006/relationships/hyperlink" Target="https://github.com/flurpo/IBMspx/blob/main/edadataviz.ipynb" TargetMode="Externa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github.com/flurpo/IBMspx/blob/main/Folium.ipynb"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slideLayout" Target="../slideLayouts/slideLayout1.xml"/><Relationship Id="rId1" Type="http://schemas.openxmlformats.org/officeDocument/2006/relationships/themeOverride" Target="../theme/themeOverride3.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hyperlink" Target="https://github.com/flurpo/IBMspx/blob/main/site_map.html" TargetMode="External"/><Relationship Id="rId9"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flurpo/IBMspx/blob/main/spacex_dash_app_20240914.ipynb"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hyperlink" Target="https://github.com/flurpo/IBMspx/blob/main/Plotly_spacex_dash_app_20240914.pdf"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flurpo/IBMspx/blob/main/Module4_Spacex_Machine_learning_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github.com/flurpo/IBMspx/blob/main/site_map.html"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hyperlink" Target="https://github.com/flurpo/IBMspx/blob/main/Plotly_spacex_dash_app_20240914.pdf" TargetMode="External"/><Relationship Id="rId4" Type="http://schemas.openxmlformats.org/officeDocument/2006/relationships/image" Target="../media/image27.emf"/></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png"/><Relationship Id="rId7"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slide" Target="slide9.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hyperlink" Target="https://github.com/flurpo/IBMspx/blob/main/jupyter-labs-spacex-data-collection-api.ipynb" TargetMode="External"/><Relationship Id="rId5" Type="http://schemas.openxmlformats.org/officeDocument/2006/relationships/image" Target="../media/image7.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1200329"/>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Mark O. Worthington</a:t>
            </a:r>
          </a:p>
          <a:p>
            <a:r>
              <a:rPr lang="en-US" dirty="0">
                <a:solidFill>
                  <a:schemeClr val="bg2"/>
                </a:solidFill>
                <a:latin typeface="Abadi"/>
                <a:ea typeface="SF Pro" pitchFamily="2" charset="0"/>
                <a:cs typeface="SF Pro" pitchFamily="2" charset="0"/>
              </a:rPr>
              <a:t>PMP, SSBB, CEF, CSM</a:t>
            </a:r>
          </a:p>
          <a:p>
            <a:endParaRPr lang="en-US" dirty="0">
              <a:solidFill>
                <a:schemeClr val="bg2"/>
              </a:solidFill>
              <a:latin typeface="Abadi" panose="020B0604020104020204" pitchFamily="34" charset="0"/>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09/25/2024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C5597-C078-7168-0BF8-91A80CE2DE54}"/>
              </a:ext>
            </a:extLst>
          </p:cNvPr>
          <p:cNvSpPr>
            <a:spLocks noGrp="1"/>
          </p:cNvSpPr>
          <p:nvPr>
            <p:ph type="title"/>
          </p:nvPr>
        </p:nvSpPr>
        <p:spPr/>
        <p:txBody>
          <a:bodyPr/>
          <a:lstStyle/>
          <a:p>
            <a:pPr algn="ctr"/>
            <a:r>
              <a:rPr lang="en-US" b="1" dirty="0"/>
              <a:t>Space X Falcon 9 First Stage Landing Prediction</a:t>
            </a:r>
            <a:br>
              <a:rPr lang="en-US" dirty="0"/>
            </a:br>
            <a:r>
              <a:rPr lang="en-US" sz="2400" dirty="0"/>
              <a:t>LAB 1B -Web Scraping Falcon 9 and Falcon Heavy Launch Record from Wikipedia</a:t>
            </a:r>
          </a:p>
        </p:txBody>
      </p:sp>
      <p:sp>
        <p:nvSpPr>
          <p:cNvPr id="3" name="Content Placeholder 2">
            <a:extLst>
              <a:ext uri="{FF2B5EF4-FFF2-40B4-BE49-F238E27FC236}">
                <a16:creationId xmlns:a16="http://schemas.microsoft.com/office/drawing/2014/main" id="{B4527751-DB39-9FB8-166B-2B5F202CD4E9}"/>
              </a:ext>
            </a:extLst>
          </p:cNvPr>
          <p:cNvSpPr>
            <a:spLocks noGrp="1"/>
          </p:cNvSpPr>
          <p:nvPr>
            <p:ph idx="1"/>
          </p:nvPr>
        </p:nvSpPr>
        <p:spPr>
          <a:xfrm>
            <a:off x="838200" y="1683205"/>
            <a:ext cx="10515600" cy="465399"/>
          </a:xfrm>
        </p:spPr>
        <p:txBody>
          <a:bodyPr/>
          <a:lstStyle/>
          <a:p>
            <a:r>
              <a:rPr lang="en-US" sz="1400" dirty="0"/>
              <a:t>In this lab, you will be performing web scraping to collect Falcon 9 historical launch records from a Wikipedia page titled `List of Falcon 9 and Falcon Heavy launches`                                 </a:t>
            </a:r>
          </a:p>
          <a:p>
            <a:pPr marL="0" indent="0">
              <a:buNone/>
            </a:pPr>
            <a:r>
              <a:rPr lang="en-US" sz="1400" dirty="0"/>
              <a:t> </a:t>
            </a:r>
            <a:r>
              <a:rPr lang="en-US" sz="1400" dirty="0">
                <a:hlinkClick r:id="rId2"/>
              </a:rPr>
              <a:t>https://en.wikipedia.org/wiki/List_of_Falcon_9_and_Falcon_Heavy_launches</a:t>
            </a:r>
            <a:endParaRPr lang="en-US" sz="1400" dirty="0"/>
          </a:p>
        </p:txBody>
      </p:sp>
      <p:pic>
        <p:nvPicPr>
          <p:cNvPr id="7" name="Graphic 6">
            <a:extLst>
              <a:ext uri="{FF2B5EF4-FFF2-40B4-BE49-F238E27FC236}">
                <a16:creationId xmlns:a16="http://schemas.microsoft.com/office/drawing/2014/main" id="{B731390C-5B53-1A35-A0E6-1F7C80F3C6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712" y="2048188"/>
            <a:ext cx="9286875" cy="5181600"/>
          </a:xfrm>
          <a:prstGeom prst="rect">
            <a:avLst/>
          </a:prstGeom>
        </p:spPr>
      </p:pic>
      <p:sp>
        <p:nvSpPr>
          <p:cNvPr id="9" name="TextBox 8">
            <a:extLst>
              <a:ext uri="{FF2B5EF4-FFF2-40B4-BE49-F238E27FC236}">
                <a16:creationId xmlns:a16="http://schemas.microsoft.com/office/drawing/2014/main" id="{C384FD8E-3163-E245-876F-8F4ACE227112}"/>
              </a:ext>
            </a:extLst>
          </p:cNvPr>
          <p:cNvSpPr txBox="1"/>
          <p:nvPr/>
        </p:nvSpPr>
        <p:spPr>
          <a:xfrm>
            <a:off x="8681488" y="3012832"/>
            <a:ext cx="3514411" cy="2308324"/>
          </a:xfrm>
          <a:prstGeom prst="rect">
            <a:avLst/>
          </a:prstGeom>
          <a:noFill/>
        </p:spPr>
        <p:txBody>
          <a:bodyPr wrap="square">
            <a:spAutoFit/>
          </a:bodyPr>
          <a:lstStyle/>
          <a:p>
            <a:r>
              <a:rPr lang="en-US" u="sng" dirty="0"/>
              <a:t>Objectives</a:t>
            </a:r>
          </a:p>
          <a:p>
            <a:endParaRPr lang="en-US" sz="1400" dirty="0"/>
          </a:p>
          <a:p>
            <a:r>
              <a:rPr lang="en-US" sz="1400" dirty="0"/>
              <a:t>Web scrap Falcon 9 launch records with `</a:t>
            </a:r>
            <a:r>
              <a:rPr lang="en-US" sz="1400" dirty="0" err="1"/>
              <a:t>BeautifulSoup</a:t>
            </a:r>
            <a:r>
              <a:rPr lang="en-US" sz="1400" dirty="0"/>
              <a:t>`:</a:t>
            </a:r>
          </a:p>
          <a:p>
            <a:endParaRPr lang="en-US" sz="1400" dirty="0"/>
          </a:p>
          <a:p>
            <a:pPr marL="285750" indent="-285750">
              <a:buFont typeface="Arial" panose="020B0604020202020204" pitchFamily="34" charset="0"/>
              <a:buChar char="•"/>
            </a:pPr>
            <a:r>
              <a:rPr lang="en-US" sz="1400" dirty="0"/>
              <a:t> Extract a Falcon 9 launch records HTML table from Wikipedia</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Parse the table and convert it into a Pandas data frame</a:t>
            </a:r>
          </a:p>
        </p:txBody>
      </p:sp>
    </p:spTree>
    <p:extLst>
      <p:ext uri="{BB962C8B-B14F-4D97-AF65-F5344CB8AC3E}">
        <p14:creationId xmlns:p14="http://schemas.microsoft.com/office/powerpoint/2010/main" val="3995266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9327722" y="6346057"/>
            <a:ext cx="2743200" cy="401638"/>
          </a:xfrm>
        </p:spPr>
        <p:txBody>
          <a:bodyPr/>
          <a:lstStyle/>
          <a:p>
            <a:fld id="{5075537C-CA84-1446-933C-8E9D027F9201}" type="slidenum">
              <a:rPr lang="en-US" smtClean="0"/>
              <a:t>11</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518374" y="330987"/>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Web Scraping</a:t>
            </a:r>
            <a:endParaRPr lang="en-US" dirty="0">
              <a:solidFill>
                <a:srgbClr val="0B49CB"/>
              </a:solidFill>
            </a:endParaRPr>
          </a:p>
        </p:txBody>
      </p:sp>
      <p:sp>
        <p:nvSpPr>
          <p:cNvPr id="8" name="TextBox 7">
            <a:extLst>
              <a:ext uri="{FF2B5EF4-FFF2-40B4-BE49-F238E27FC236}">
                <a16:creationId xmlns:a16="http://schemas.microsoft.com/office/drawing/2014/main" id="{8EDE9BCB-C995-D905-B240-E5DC8F2B555C}"/>
              </a:ext>
            </a:extLst>
          </p:cNvPr>
          <p:cNvSpPr txBox="1"/>
          <p:nvPr/>
        </p:nvSpPr>
        <p:spPr>
          <a:xfrm>
            <a:off x="770011" y="860752"/>
            <a:ext cx="6560288" cy="369332"/>
          </a:xfrm>
          <a:prstGeom prst="rect">
            <a:avLst/>
          </a:prstGeom>
          <a:noFill/>
        </p:spPr>
        <p:txBody>
          <a:bodyPr wrap="square" rtlCol="0">
            <a:spAutoFit/>
          </a:bodyPr>
          <a:lstStyle/>
          <a:p>
            <a:r>
              <a:rPr lang="en-US" dirty="0"/>
              <a:t>Web Scraping Falcon 9 records  from Wikipedia with Beautiful Soup</a:t>
            </a:r>
          </a:p>
        </p:txBody>
      </p:sp>
      <p:pic>
        <p:nvPicPr>
          <p:cNvPr id="2052" name="Picture 4">
            <a:extLst>
              <a:ext uri="{FF2B5EF4-FFF2-40B4-BE49-F238E27FC236}">
                <a16:creationId xmlns:a16="http://schemas.microsoft.com/office/drawing/2014/main" id="{F2A444C7-5EE5-E4BE-DD98-BD6B43118C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136" y="1372469"/>
            <a:ext cx="11039475" cy="54578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C88D786-222A-73BD-2437-0F9E638E5959}"/>
              </a:ext>
            </a:extLst>
          </p:cNvPr>
          <p:cNvSpPr txBox="1"/>
          <p:nvPr/>
        </p:nvSpPr>
        <p:spPr>
          <a:xfrm>
            <a:off x="246134" y="5223921"/>
            <a:ext cx="5712539" cy="523220"/>
          </a:xfrm>
          <a:prstGeom prst="rect">
            <a:avLst/>
          </a:prstGeom>
          <a:noFill/>
        </p:spPr>
        <p:txBody>
          <a:bodyPr wrap="square" rtlCol="0">
            <a:spAutoFit/>
          </a:bodyPr>
          <a:lstStyle/>
          <a:p>
            <a:r>
              <a:rPr lang="en-US" dirty="0"/>
              <a:t>The Web Scraping Worksheet –</a:t>
            </a:r>
          </a:p>
          <a:p>
            <a:r>
              <a:rPr lang="en-US" sz="1000" dirty="0">
                <a:hlinkClick r:id="rId5"/>
              </a:rPr>
              <a:t>https://github.com/flurpo/IBMspx/blob/main/jupyter-labs-webscraping.ipynb</a:t>
            </a:r>
            <a:endParaRPr lang="en-US" sz="1000" dirty="0"/>
          </a:p>
        </p:txBody>
      </p:sp>
      <p:sp>
        <p:nvSpPr>
          <p:cNvPr id="3" name="TextBox 2">
            <a:extLst>
              <a:ext uri="{FF2B5EF4-FFF2-40B4-BE49-F238E27FC236}">
                <a16:creationId xmlns:a16="http://schemas.microsoft.com/office/drawing/2014/main" id="{0D19016F-59D1-CF32-CD4F-AEFEE9D396C9}"/>
              </a:ext>
            </a:extLst>
          </p:cNvPr>
          <p:cNvSpPr txBox="1"/>
          <p:nvPr/>
        </p:nvSpPr>
        <p:spPr>
          <a:xfrm>
            <a:off x="246134" y="5856213"/>
            <a:ext cx="4999105" cy="523220"/>
          </a:xfrm>
          <a:prstGeom prst="rect">
            <a:avLst/>
          </a:prstGeom>
          <a:noFill/>
        </p:spPr>
        <p:txBody>
          <a:bodyPr wrap="square" rtlCol="0">
            <a:spAutoFit/>
          </a:bodyPr>
          <a:lstStyle/>
          <a:p>
            <a:r>
              <a:rPr lang="en-US" dirty="0"/>
              <a:t>The Final Data Set for the Web Scraping Worksheet-</a:t>
            </a:r>
          </a:p>
          <a:p>
            <a:r>
              <a:rPr lang="en-US" sz="1000" dirty="0">
                <a:hlinkClick r:id="rId5"/>
              </a:rPr>
              <a:t>https://github.com/flurpo/IBMspx/blob/main/1B_spacex_web_scraped.csv</a:t>
            </a:r>
            <a:endParaRPr lang="en-US" sz="1000" dirty="0"/>
          </a:p>
        </p:txBody>
      </p:sp>
    </p:spTree>
    <p:extLst>
      <p:ext uri="{BB962C8B-B14F-4D97-AF65-F5344CB8AC3E}">
        <p14:creationId xmlns:p14="http://schemas.microsoft.com/office/powerpoint/2010/main" val="3918276284"/>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81FA4-676B-564E-59CE-47860D7C3D32}"/>
              </a:ext>
            </a:extLst>
          </p:cNvPr>
          <p:cNvSpPr>
            <a:spLocks noGrp="1"/>
          </p:cNvSpPr>
          <p:nvPr>
            <p:ph type="title"/>
          </p:nvPr>
        </p:nvSpPr>
        <p:spPr/>
        <p:txBody>
          <a:bodyPr/>
          <a:lstStyle/>
          <a:p>
            <a:pPr algn="ctr"/>
            <a:r>
              <a:rPr lang="en-US" b="1" dirty="0"/>
              <a:t>SpaceX Flacon 9 First Stage Landing Prediction</a:t>
            </a:r>
            <a:br>
              <a:rPr lang="en-US" dirty="0"/>
            </a:br>
            <a:r>
              <a:rPr lang="en-US" sz="2800" dirty="0"/>
              <a:t>Lab 2: Data Wrangling</a:t>
            </a:r>
          </a:p>
        </p:txBody>
      </p:sp>
      <p:sp>
        <p:nvSpPr>
          <p:cNvPr id="5" name="TextBox 4">
            <a:extLst>
              <a:ext uri="{FF2B5EF4-FFF2-40B4-BE49-F238E27FC236}">
                <a16:creationId xmlns:a16="http://schemas.microsoft.com/office/drawing/2014/main" id="{34174F0F-BDE8-51FD-DD63-2C65EC97B02D}"/>
              </a:ext>
            </a:extLst>
          </p:cNvPr>
          <p:cNvSpPr txBox="1"/>
          <p:nvPr/>
        </p:nvSpPr>
        <p:spPr>
          <a:xfrm>
            <a:off x="838200" y="1517530"/>
            <a:ext cx="11103427" cy="1384995"/>
          </a:xfrm>
          <a:prstGeom prst="rect">
            <a:avLst/>
          </a:prstGeom>
          <a:noFill/>
        </p:spPr>
        <p:txBody>
          <a:bodyPr wrap="square">
            <a:spAutoFit/>
          </a:bodyPr>
          <a:lstStyle/>
          <a:p>
            <a:r>
              <a:rPr lang="en-US" sz="1400" dirty="0"/>
              <a:t>In this lab, we will perform some Exploratory Data Analysis (EDA) to find some patterns in the data and determine what would be the label for training supervised models. In the data set, there are several different cases where the booster did not land successfully. Sometimes a landing was attempted but failed due to an accident; for example, </a:t>
            </a:r>
            <a:r>
              <a:rPr lang="en-US" sz="1400" dirty="0">
                <a:highlight>
                  <a:srgbClr val="C0C0C0"/>
                </a:highlight>
              </a:rPr>
              <a:t>True Ocean </a:t>
            </a:r>
            <a:r>
              <a:rPr lang="en-US" sz="1400" dirty="0">
                <a:highlight>
                  <a:srgbClr val="F2F2F2"/>
                </a:highlight>
              </a:rPr>
              <a:t> </a:t>
            </a:r>
            <a:r>
              <a:rPr lang="en-US" sz="1400" dirty="0"/>
              <a:t>means the mission outcome was successfully  landed to a specific region of the ocean while </a:t>
            </a:r>
            <a:r>
              <a:rPr lang="en-US" sz="1400" dirty="0">
                <a:highlight>
                  <a:srgbClr val="C0C0C0"/>
                </a:highlight>
              </a:rPr>
              <a:t>False Ocean </a:t>
            </a:r>
            <a:r>
              <a:rPr lang="en-US" sz="1400" dirty="0"/>
              <a:t>means the mission outcome was unsuccessfully landed to a specific region of the ocean. </a:t>
            </a:r>
            <a:r>
              <a:rPr lang="en-US" sz="1400" dirty="0">
                <a:highlight>
                  <a:srgbClr val="C0C0C0"/>
                </a:highlight>
              </a:rPr>
              <a:t>True RTLS</a:t>
            </a:r>
            <a:r>
              <a:rPr lang="en-US" sz="1400" dirty="0"/>
              <a:t> means the mission outcome was successfully  landed to a ground pad </a:t>
            </a:r>
            <a:r>
              <a:rPr lang="en-US" sz="1400" dirty="0">
                <a:highlight>
                  <a:srgbClr val="C0C0C0"/>
                </a:highlight>
              </a:rPr>
              <a:t>False RTLS</a:t>
            </a:r>
            <a:r>
              <a:rPr lang="en-US" sz="1400" dirty="0"/>
              <a:t> means the mission outcome was unsuccessfully landed to a ground </a:t>
            </a:r>
            <a:r>
              <a:rPr lang="en-US" sz="1400" dirty="0" err="1"/>
              <a:t>pad.</a:t>
            </a:r>
            <a:r>
              <a:rPr lang="en-US" sz="1400" dirty="0" err="1">
                <a:highlight>
                  <a:srgbClr val="C0C0C0"/>
                </a:highlight>
              </a:rPr>
              <a:t>True</a:t>
            </a:r>
            <a:r>
              <a:rPr lang="en-US" sz="1400" dirty="0">
                <a:highlight>
                  <a:srgbClr val="C0C0C0"/>
                </a:highlight>
              </a:rPr>
              <a:t> ASDS</a:t>
            </a:r>
            <a:r>
              <a:rPr lang="en-US" sz="1400" dirty="0"/>
              <a:t> means the mission outcome was successfully landed on  a drone ship </a:t>
            </a:r>
            <a:r>
              <a:rPr lang="en-US" sz="1400" dirty="0">
                <a:highlight>
                  <a:srgbClr val="C0C0C0"/>
                </a:highlight>
              </a:rPr>
              <a:t>False ASDS</a:t>
            </a:r>
            <a:r>
              <a:rPr lang="en-US" sz="1400" dirty="0"/>
              <a:t> means the mission outcome was unsuccessfully landed on a drone ship. </a:t>
            </a:r>
            <a:endParaRPr lang="en-US" dirty="0"/>
          </a:p>
        </p:txBody>
      </p:sp>
      <p:sp>
        <p:nvSpPr>
          <p:cNvPr id="6" name="TextBox 5">
            <a:extLst>
              <a:ext uri="{FF2B5EF4-FFF2-40B4-BE49-F238E27FC236}">
                <a16:creationId xmlns:a16="http://schemas.microsoft.com/office/drawing/2014/main" id="{965ED4BD-9A9A-0BFD-4AF7-D318080F1B77}"/>
              </a:ext>
            </a:extLst>
          </p:cNvPr>
          <p:cNvSpPr txBox="1"/>
          <p:nvPr/>
        </p:nvSpPr>
        <p:spPr>
          <a:xfrm>
            <a:off x="838200" y="5346052"/>
            <a:ext cx="10972800" cy="307777"/>
          </a:xfrm>
          <a:prstGeom prst="rect">
            <a:avLst/>
          </a:prstGeom>
          <a:noFill/>
        </p:spPr>
        <p:txBody>
          <a:bodyPr wrap="square" rtlCol="0">
            <a:spAutoFit/>
          </a:bodyPr>
          <a:lstStyle/>
          <a:p>
            <a:r>
              <a:rPr lang="en-US" sz="1400" dirty="0"/>
              <a:t>In this lab we will mainly convert those outcomes into Training Labels with `1` means the booster successfully landed `0` means it was unsuccessful.</a:t>
            </a:r>
          </a:p>
        </p:txBody>
      </p:sp>
      <p:sp>
        <p:nvSpPr>
          <p:cNvPr id="8" name="TextBox 7">
            <a:extLst>
              <a:ext uri="{FF2B5EF4-FFF2-40B4-BE49-F238E27FC236}">
                <a16:creationId xmlns:a16="http://schemas.microsoft.com/office/drawing/2014/main" id="{B5817CA9-BE29-5900-CEAA-0A396BA82D4D}"/>
              </a:ext>
            </a:extLst>
          </p:cNvPr>
          <p:cNvSpPr txBox="1"/>
          <p:nvPr/>
        </p:nvSpPr>
        <p:spPr>
          <a:xfrm>
            <a:off x="2743200" y="5793985"/>
            <a:ext cx="6350558" cy="646331"/>
          </a:xfrm>
          <a:prstGeom prst="rect">
            <a:avLst/>
          </a:prstGeom>
          <a:noFill/>
        </p:spPr>
        <p:txBody>
          <a:bodyPr wrap="square">
            <a:spAutoFit/>
          </a:bodyPr>
          <a:lstStyle/>
          <a:p>
            <a:r>
              <a:rPr lang="en-US" b="1" u="sng" dirty="0"/>
              <a:t>Objectives</a:t>
            </a:r>
          </a:p>
          <a:p>
            <a:r>
              <a:rPr lang="en-US" dirty="0"/>
              <a:t>Perform exploratory  Data Analysis and determine Training Labels </a:t>
            </a:r>
          </a:p>
        </p:txBody>
      </p:sp>
      <p:pic>
        <p:nvPicPr>
          <p:cNvPr id="10" name="Picture 9">
            <a:extLst>
              <a:ext uri="{FF2B5EF4-FFF2-40B4-BE49-F238E27FC236}">
                <a16:creationId xmlns:a16="http://schemas.microsoft.com/office/drawing/2014/main" id="{2CE083EE-8B1A-B73B-2163-DB25CF3E6988}"/>
              </a:ext>
            </a:extLst>
          </p:cNvPr>
          <p:cNvPicPr>
            <a:picLocks noChangeAspect="1"/>
          </p:cNvPicPr>
          <p:nvPr/>
        </p:nvPicPr>
        <p:blipFill>
          <a:blip r:embed="rId2"/>
          <a:stretch>
            <a:fillRect/>
          </a:stretch>
        </p:blipFill>
        <p:spPr>
          <a:xfrm>
            <a:off x="838200" y="2913783"/>
            <a:ext cx="10829612" cy="2334434"/>
          </a:xfrm>
          <a:prstGeom prst="rect">
            <a:avLst/>
          </a:prstGeom>
        </p:spPr>
      </p:pic>
    </p:spTree>
    <p:extLst>
      <p:ext uri="{BB962C8B-B14F-4D97-AF65-F5344CB8AC3E}">
        <p14:creationId xmlns:p14="http://schemas.microsoft.com/office/powerpoint/2010/main" val="600310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9624" y="538650"/>
            <a:ext cx="8975652" cy="797781"/>
          </a:xfrm>
          <a:prstGeom prst="rect">
            <a:avLst/>
          </a:prstGeom>
        </p:spPr>
        <p:txBody>
          <a:bodyPr/>
          <a:lstStyle/>
          <a:p>
            <a:pPr marL="0" indent="0">
              <a:buNone/>
            </a:pP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Exploratory Data Analysis, Determine Training labels</a:t>
            </a:r>
          </a:p>
          <a:p>
            <a:r>
              <a:rPr lang="en-US" sz="1000" i="1" dirty="0"/>
              <a:t>See the Data Wrangling flow chart right</a:t>
            </a:r>
          </a:p>
          <a:p>
            <a:endParaRPr lang="en-US" sz="2000"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a:p>
            <a:endParaRPr lang="en-US" dirty="0">
              <a:solidFill>
                <a:srgbClr val="0B49CB"/>
              </a:solidFill>
              <a:latin typeface="Abadi"/>
            </a:endParaRPr>
          </a:p>
        </p:txBody>
      </p:sp>
      <p:pic>
        <p:nvPicPr>
          <p:cNvPr id="3" name="Picture 2">
            <a:extLst>
              <a:ext uri="{FF2B5EF4-FFF2-40B4-BE49-F238E27FC236}">
                <a16:creationId xmlns:a16="http://schemas.microsoft.com/office/drawing/2014/main" id="{884E6DFF-AA1B-597F-0A12-3B6F951783DA}"/>
              </a:ext>
            </a:extLst>
          </p:cNvPr>
          <p:cNvPicPr>
            <a:picLocks noChangeAspect="1"/>
          </p:cNvPicPr>
          <p:nvPr/>
        </p:nvPicPr>
        <p:blipFill>
          <a:blip r:embed="rId3"/>
          <a:stretch>
            <a:fillRect/>
          </a:stretch>
        </p:blipFill>
        <p:spPr>
          <a:xfrm>
            <a:off x="8388350" y="666853"/>
            <a:ext cx="2714625" cy="5867400"/>
          </a:xfrm>
          <a:prstGeom prst="rect">
            <a:avLst/>
          </a:prstGeom>
        </p:spPr>
      </p:pic>
      <p:sp>
        <p:nvSpPr>
          <p:cNvPr id="9" name="TextBox 8">
            <a:extLst>
              <a:ext uri="{FF2B5EF4-FFF2-40B4-BE49-F238E27FC236}">
                <a16:creationId xmlns:a16="http://schemas.microsoft.com/office/drawing/2014/main" id="{154D443F-4BBA-8993-A64A-6BADC7E19695}"/>
              </a:ext>
            </a:extLst>
          </p:cNvPr>
          <p:cNvSpPr txBox="1"/>
          <p:nvPr/>
        </p:nvSpPr>
        <p:spPr>
          <a:xfrm>
            <a:off x="333361" y="2134386"/>
            <a:ext cx="8054989" cy="1754326"/>
          </a:xfrm>
          <a:prstGeom prst="rect">
            <a:avLst/>
          </a:prstGeom>
          <a:noFill/>
        </p:spPr>
        <p:txBody>
          <a:bodyPr wrap="square" rtlCol="0">
            <a:spAutoFit/>
          </a:bodyPr>
          <a:lstStyle/>
          <a:p>
            <a:pPr marL="285750" indent="-285750">
              <a:buFont typeface="Arial" panose="020B0604020202020204" pitchFamily="34" charset="0"/>
              <a:buChar char="•"/>
            </a:pPr>
            <a:r>
              <a:rPr lang="en-US" sz="1800" dirty="0"/>
              <a:t>Task 1 – Calculated the number of launches on each site</a:t>
            </a:r>
          </a:p>
          <a:p>
            <a:pPr marL="285750" indent="-285750">
              <a:buFont typeface="Arial" panose="020B0604020202020204" pitchFamily="34" charset="0"/>
              <a:buChar char="•"/>
            </a:pPr>
            <a:r>
              <a:rPr lang="en-US" sz="1800" dirty="0"/>
              <a:t>Task 2 – Calculated the number and occurrence of each orbit</a:t>
            </a:r>
          </a:p>
          <a:p>
            <a:pPr marL="285750" indent="-285750">
              <a:buFont typeface="Arial" panose="020B0604020202020204" pitchFamily="34" charset="0"/>
              <a:buChar char="•"/>
            </a:pPr>
            <a:r>
              <a:rPr lang="en-US" sz="1800" dirty="0"/>
              <a:t>Task 3 – Calculated the number and occurrence of mission outcome of the orbits</a:t>
            </a:r>
          </a:p>
          <a:p>
            <a:pPr marL="285750" indent="-285750">
              <a:buFont typeface="Arial" panose="020B0604020202020204" pitchFamily="34" charset="0"/>
              <a:buChar char="•"/>
            </a:pPr>
            <a:r>
              <a:rPr lang="en-US" dirty="0"/>
              <a:t>Task 4 – Created a landing outcome label from the Outcome column</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dirty="0"/>
          </a:p>
        </p:txBody>
      </p:sp>
      <p:sp>
        <p:nvSpPr>
          <p:cNvPr id="11" name="TextBox 10">
            <a:extLst>
              <a:ext uri="{FF2B5EF4-FFF2-40B4-BE49-F238E27FC236}">
                <a16:creationId xmlns:a16="http://schemas.microsoft.com/office/drawing/2014/main" id="{BDA3038A-E77E-4E4F-F094-9FF7CF8C6719}"/>
              </a:ext>
            </a:extLst>
          </p:cNvPr>
          <p:cNvSpPr txBox="1"/>
          <p:nvPr/>
        </p:nvSpPr>
        <p:spPr>
          <a:xfrm>
            <a:off x="700170" y="4020926"/>
            <a:ext cx="6762541" cy="523220"/>
          </a:xfrm>
          <a:prstGeom prst="rect">
            <a:avLst/>
          </a:prstGeom>
          <a:noFill/>
        </p:spPr>
        <p:txBody>
          <a:bodyPr wrap="square" rtlCol="0">
            <a:spAutoFit/>
          </a:bodyPr>
          <a:lstStyle/>
          <a:p>
            <a:r>
              <a:rPr lang="en-US" dirty="0"/>
              <a:t>The Data Wrangling Worksheet –</a:t>
            </a:r>
          </a:p>
          <a:p>
            <a:r>
              <a:rPr lang="en-US" sz="1000" dirty="0">
                <a:hlinkClick r:id="rId4"/>
              </a:rPr>
              <a:t>https://github.com/flurpo/IBMspx/blob/main/labs-jupyter-spacex-Data </a:t>
            </a:r>
            <a:r>
              <a:rPr lang="en-US" sz="1000" dirty="0" err="1">
                <a:hlinkClick r:id="rId4"/>
              </a:rPr>
              <a:t>wrangling.ipynb</a:t>
            </a:r>
            <a:endParaRPr lang="en-US" sz="1000" dirty="0"/>
          </a:p>
        </p:txBody>
      </p:sp>
      <p:sp>
        <p:nvSpPr>
          <p:cNvPr id="12" name="TextBox 11">
            <a:extLst>
              <a:ext uri="{FF2B5EF4-FFF2-40B4-BE49-F238E27FC236}">
                <a16:creationId xmlns:a16="http://schemas.microsoft.com/office/drawing/2014/main" id="{AEA22481-D52F-A629-F9BC-54EB89924815}"/>
              </a:ext>
            </a:extLst>
          </p:cNvPr>
          <p:cNvSpPr txBox="1"/>
          <p:nvPr/>
        </p:nvSpPr>
        <p:spPr>
          <a:xfrm>
            <a:off x="700170" y="5206672"/>
            <a:ext cx="6762541" cy="523220"/>
          </a:xfrm>
          <a:prstGeom prst="rect">
            <a:avLst/>
          </a:prstGeom>
          <a:noFill/>
        </p:spPr>
        <p:txBody>
          <a:bodyPr wrap="square" rtlCol="0">
            <a:spAutoFit/>
          </a:bodyPr>
          <a:lstStyle/>
          <a:p>
            <a:r>
              <a:rPr lang="en-US" dirty="0"/>
              <a:t>The Data Set Generated from the Data Wrangling Worksheet –</a:t>
            </a:r>
          </a:p>
          <a:p>
            <a:r>
              <a:rPr lang="en-US" sz="1000" dirty="0">
                <a:hlinkClick r:id="rId4"/>
              </a:rPr>
              <a:t>https://github.com/flurpo/IBMspx/blob/main/dataset_part_2.csv</a:t>
            </a:r>
            <a:endParaRPr lang="en-US" sz="1000" dirty="0"/>
          </a:p>
        </p:txBody>
      </p:sp>
    </p:spTree>
    <p:extLst>
      <p:ext uri="{BB962C8B-B14F-4D97-AF65-F5344CB8AC3E}">
        <p14:creationId xmlns:p14="http://schemas.microsoft.com/office/powerpoint/2010/main" val="2987552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15274-2A7E-22A3-4DF4-8FD4EC656C05}"/>
              </a:ext>
            </a:extLst>
          </p:cNvPr>
          <p:cNvSpPr>
            <a:spLocks noGrp="1"/>
          </p:cNvSpPr>
          <p:nvPr>
            <p:ph type="title"/>
          </p:nvPr>
        </p:nvSpPr>
        <p:spPr>
          <a:xfrm>
            <a:off x="1358201" y="132171"/>
            <a:ext cx="10515600" cy="1325563"/>
          </a:xfrm>
        </p:spPr>
        <p:txBody>
          <a:bodyPr/>
          <a:lstStyle/>
          <a:p>
            <a:r>
              <a:rPr lang="en-US" dirty="0"/>
              <a:t>Exploratory Data Analysis with SQL</a:t>
            </a:r>
          </a:p>
        </p:txBody>
      </p:sp>
      <p:sp>
        <p:nvSpPr>
          <p:cNvPr id="7" name="TextBox 6">
            <a:extLst>
              <a:ext uri="{FF2B5EF4-FFF2-40B4-BE49-F238E27FC236}">
                <a16:creationId xmlns:a16="http://schemas.microsoft.com/office/drawing/2014/main" id="{DF618B0B-C2DD-A531-DBAE-EC21DEE6F2EE}"/>
              </a:ext>
            </a:extLst>
          </p:cNvPr>
          <p:cNvSpPr txBox="1"/>
          <p:nvPr/>
        </p:nvSpPr>
        <p:spPr>
          <a:xfrm>
            <a:off x="227763" y="947519"/>
            <a:ext cx="11736474" cy="1261884"/>
          </a:xfrm>
          <a:prstGeom prst="rect">
            <a:avLst/>
          </a:prstGeom>
          <a:noFill/>
        </p:spPr>
        <p:txBody>
          <a:bodyPr wrap="square">
            <a:spAutoFit/>
          </a:bodyPr>
          <a:lstStyle/>
          <a:p>
            <a:r>
              <a:rPr lang="en-US" u="sng" dirty="0"/>
              <a:t>Overview of the Data Set</a:t>
            </a:r>
          </a:p>
          <a:p>
            <a:r>
              <a:rPr lang="en-US" sz="1000" b="0" dirty="0">
                <a:solidFill>
                  <a:srgbClr val="CE9178"/>
                </a:solidFill>
                <a:effectLst/>
                <a:latin typeface="Consolas" panose="020B0609020204030204" pitchFamily="49" charset="0"/>
              </a:rPr>
              <a:t>https://cf-courses-data.s3.us.cloud-object-storage.appdomain.cloud/IBM-DS0321EN-SkillsNetwork/labs/module_2/data/Spacex.csv</a:t>
            </a:r>
            <a:endParaRPr lang="en-US" dirty="0"/>
          </a:p>
          <a:p>
            <a:r>
              <a:rPr lang="en-US" sz="1200" dirty="0"/>
              <a:t>SpaceX has gained worldwide attention for a series of historic milestones. It is the only private company ever to return a spacecraft from low-earth orbit, which it first accomplished in December 2010.SpaceX advertises Falcon 9 rocket launches on its website with a cost of 62 million dollars whereas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SpaceX for a rocket launch. This dataset includes a record for each payload carried during a SpaceX mission into outer space.</a:t>
            </a:r>
          </a:p>
        </p:txBody>
      </p:sp>
      <p:pic>
        <p:nvPicPr>
          <p:cNvPr id="9" name="Picture 8">
            <a:extLst>
              <a:ext uri="{FF2B5EF4-FFF2-40B4-BE49-F238E27FC236}">
                <a16:creationId xmlns:a16="http://schemas.microsoft.com/office/drawing/2014/main" id="{E4A54A6B-5FBF-FC94-295A-4A2DF2DD7163}"/>
              </a:ext>
            </a:extLst>
          </p:cNvPr>
          <p:cNvPicPr>
            <a:picLocks noChangeAspect="1"/>
          </p:cNvPicPr>
          <p:nvPr/>
        </p:nvPicPr>
        <p:blipFill>
          <a:blip r:embed="rId2"/>
          <a:stretch>
            <a:fillRect/>
          </a:stretch>
        </p:blipFill>
        <p:spPr>
          <a:xfrm>
            <a:off x="800519" y="2406417"/>
            <a:ext cx="9716755" cy="3674886"/>
          </a:xfrm>
          <a:prstGeom prst="rect">
            <a:avLst/>
          </a:prstGeom>
        </p:spPr>
      </p:pic>
    </p:spTree>
    <p:extLst>
      <p:ext uri="{BB962C8B-B14F-4D97-AF65-F5344CB8AC3E}">
        <p14:creationId xmlns:p14="http://schemas.microsoft.com/office/powerpoint/2010/main" val="158125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99672" y="1253331"/>
            <a:ext cx="6535141" cy="368041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Summary of SQL Queries</a:t>
            </a:r>
            <a:endParaRPr lang="en-US" sz="1000" dirty="0"/>
          </a:p>
          <a:p>
            <a:pPr>
              <a:lnSpc>
                <a:spcPts val="1425"/>
              </a:lnSpc>
            </a:pPr>
            <a:r>
              <a:rPr lang="en-US" sz="1000" b="0" dirty="0">
                <a:effectLst/>
                <a:latin typeface="Consolas" panose="020B0609020204030204" pitchFamily="49" charset="0"/>
              </a:rPr>
              <a:t>Task 1: Query for unique launch sites.</a:t>
            </a:r>
          </a:p>
          <a:p>
            <a:pPr>
              <a:lnSpc>
                <a:spcPts val="1425"/>
              </a:lnSpc>
            </a:pPr>
            <a:r>
              <a:rPr lang="en-US" sz="1000" b="0" dirty="0">
                <a:effectLst/>
                <a:latin typeface="Consolas" panose="020B0609020204030204" pitchFamily="49" charset="0"/>
              </a:rPr>
              <a:t>Task 2: Query for records with launch sites that start with 'CCA'.</a:t>
            </a:r>
          </a:p>
          <a:p>
            <a:pPr>
              <a:lnSpc>
                <a:spcPts val="1425"/>
              </a:lnSpc>
            </a:pPr>
            <a:r>
              <a:rPr lang="en-US" sz="1000" b="0" dirty="0">
                <a:effectLst/>
                <a:latin typeface="Consolas" panose="020B0609020204030204" pitchFamily="49" charset="0"/>
              </a:rPr>
              <a:t>Task 3: Calculate the total payload mass for NASA (CRS) missions.</a:t>
            </a:r>
          </a:p>
          <a:p>
            <a:pPr>
              <a:lnSpc>
                <a:spcPts val="1425"/>
              </a:lnSpc>
            </a:pPr>
            <a:r>
              <a:rPr lang="en-US" sz="1000" b="0" dirty="0">
                <a:effectLst/>
                <a:latin typeface="Consolas" panose="020B0609020204030204" pitchFamily="49" charset="0"/>
              </a:rPr>
              <a:t>Task 4: Calculate the average payload mass for booster version F9 v1.1.</a:t>
            </a:r>
          </a:p>
          <a:p>
            <a:pPr>
              <a:lnSpc>
                <a:spcPts val="1425"/>
              </a:lnSpc>
            </a:pPr>
            <a:r>
              <a:rPr lang="en-US" sz="1000" b="0" dirty="0">
                <a:effectLst/>
                <a:latin typeface="Consolas" panose="020B0609020204030204" pitchFamily="49" charset="0"/>
              </a:rPr>
              <a:t>Task 5: Use MIN() to find the earliest successful ground pad landing.</a:t>
            </a:r>
          </a:p>
          <a:p>
            <a:pPr>
              <a:lnSpc>
                <a:spcPts val="1425"/>
              </a:lnSpc>
            </a:pPr>
            <a:r>
              <a:rPr lang="en-US" sz="1000" b="0" dirty="0">
                <a:effectLst/>
                <a:latin typeface="Consolas" panose="020B0609020204030204" pitchFamily="49" charset="0"/>
              </a:rPr>
              <a:t>Task 6: Query for boosters that succeeded in drone ship landings and had payloads between 4000 and 6000 kg.</a:t>
            </a:r>
          </a:p>
          <a:p>
            <a:pPr>
              <a:lnSpc>
                <a:spcPts val="1425"/>
              </a:lnSpc>
            </a:pPr>
            <a:r>
              <a:rPr lang="en-US" sz="1000" b="0" dirty="0">
                <a:effectLst/>
                <a:latin typeface="Consolas" panose="020B0609020204030204" pitchFamily="49" charset="0"/>
              </a:rPr>
              <a:t>Task 7: Count successful, failed, and other mission outcomes.</a:t>
            </a:r>
          </a:p>
          <a:p>
            <a:pPr>
              <a:lnSpc>
                <a:spcPts val="1425"/>
              </a:lnSpc>
            </a:pPr>
            <a:r>
              <a:rPr lang="en-US" sz="1000" b="0" dirty="0">
                <a:effectLst/>
                <a:latin typeface="Consolas" panose="020B0609020204030204" pitchFamily="49" charset="0"/>
              </a:rPr>
              <a:t>Task 8: Use a subquery to find the booster version that carried the maximum payload mass.</a:t>
            </a:r>
          </a:p>
          <a:p>
            <a:pPr>
              <a:lnSpc>
                <a:spcPts val="1425"/>
              </a:lnSpc>
            </a:pPr>
            <a:r>
              <a:rPr lang="en-US" sz="1000" b="0" dirty="0">
                <a:effectLst/>
                <a:latin typeface="Consolas" panose="020B0609020204030204" pitchFamily="49" charset="0"/>
              </a:rPr>
              <a:t>Task 9: Use SUBSTR() to get month names for landing failures in 2015.</a:t>
            </a:r>
          </a:p>
          <a:p>
            <a:pPr>
              <a:lnSpc>
                <a:spcPts val="1425"/>
              </a:lnSpc>
            </a:pPr>
            <a:r>
              <a:rPr lang="en-US" sz="1000" b="0" dirty="0">
                <a:effectLst/>
                <a:latin typeface="Consolas" panose="020B0609020204030204" pitchFamily="49" charset="0"/>
              </a:rPr>
              <a:t>Task 10: Count and rank landing outcomes in a specific date range.</a:t>
            </a: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06C0028F-D6D9-1358-E341-C0AE396E39E8}"/>
              </a:ext>
            </a:extLst>
          </p:cNvPr>
          <p:cNvSpPr txBox="1"/>
          <p:nvPr/>
        </p:nvSpPr>
        <p:spPr>
          <a:xfrm>
            <a:off x="331596" y="5396020"/>
            <a:ext cx="10299560" cy="523220"/>
          </a:xfrm>
          <a:prstGeom prst="rect">
            <a:avLst/>
          </a:prstGeom>
          <a:noFill/>
        </p:spPr>
        <p:txBody>
          <a:bodyPr wrap="square" rtlCol="0">
            <a:spAutoFit/>
          </a:bodyPr>
          <a:lstStyle/>
          <a:p>
            <a:r>
              <a:rPr lang="en-US" dirty="0"/>
              <a:t>The EDA with SQL Worksheet – </a:t>
            </a:r>
          </a:p>
          <a:p>
            <a:r>
              <a:rPr lang="en-US" sz="1000" dirty="0">
                <a:hlinkClick r:id="rId3"/>
              </a:rPr>
              <a:t>https://github.com/flurpo/IBMspx/blob/main/jupyter-labs-eda-sql-coursera_sqllite.ipynb</a:t>
            </a:r>
            <a:endParaRPr lang="en-US" sz="1000" dirty="0"/>
          </a:p>
        </p:txBody>
      </p:sp>
      <p:pic>
        <p:nvPicPr>
          <p:cNvPr id="7" name="Picture 6">
            <a:extLst>
              <a:ext uri="{FF2B5EF4-FFF2-40B4-BE49-F238E27FC236}">
                <a16:creationId xmlns:a16="http://schemas.microsoft.com/office/drawing/2014/main" id="{53A226EB-D5D9-D56A-1181-3113E31050DC}"/>
              </a:ext>
            </a:extLst>
          </p:cNvPr>
          <p:cNvPicPr>
            <a:picLocks noChangeAspect="1"/>
          </p:cNvPicPr>
          <p:nvPr/>
        </p:nvPicPr>
        <p:blipFill>
          <a:blip r:embed="rId4"/>
          <a:stretch>
            <a:fillRect/>
          </a:stretch>
        </p:blipFill>
        <p:spPr>
          <a:xfrm>
            <a:off x="7234813" y="1565008"/>
            <a:ext cx="2524125" cy="2724150"/>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5BA1F-14E8-150F-28F2-875C0FE54734}"/>
              </a:ext>
            </a:extLst>
          </p:cNvPr>
          <p:cNvSpPr>
            <a:spLocks noGrp="1"/>
          </p:cNvSpPr>
          <p:nvPr>
            <p:ph type="title"/>
          </p:nvPr>
        </p:nvSpPr>
        <p:spPr/>
        <p:txBody>
          <a:bodyPr/>
          <a:lstStyle/>
          <a:p>
            <a:pPr algn="ctr"/>
            <a:r>
              <a:rPr lang="en-US" b="1" dirty="0"/>
              <a:t>Space X Falcon 9 First Stage Landing Prediction</a:t>
            </a:r>
            <a:br>
              <a:rPr lang="en-US" dirty="0"/>
            </a:br>
            <a:r>
              <a:rPr lang="en-US" sz="2400" dirty="0"/>
              <a:t>Exploring and Preparing Data – EDA Visualizations and Features Engineering</a:t>
            </a:r>
          </a:p>
        </p:txBody>
      </p:sp>
      <p:sp>
        <p:nvSpPr>
          <p:cNvPr id="5" name="TextBox 4">
            <a:extLst>
              <a:ext uri="{FF2B5EF4-FFF2-40B4-BE49-F238E27FC236}">
                <a16:creationId xmlns:a16="http://schemas.microsoft.com/office/drawing/2014/main" id="{2D40AC34-1879-0867-8D1E-7ADD19FD4994}"/>
              </a:ext>
            </a:extLst>
          </p:cNvPr>
          <p:cNvSpPr txBox="1"/>
          <p:nvPr/>
        </p:nvSpPr>
        <p:spPr>
          <a:xfrm>
            <a:off x="838200" y="1506814"/>
            <a:ext cx="10882364" cy="738664"/>
          </a:xfrm>
          <a:prstGeom prst="rect">
            <a:avLst/>
          </a:prstGeom>
          <a:noFill/>
        </p:spPr>
        <p:txBody>
          <a:bodyPr wrap="square">
            <a:spAutoFit/>
          </a:bodyPr>
          <a:lstStyle/>
          <a:p>
            <a:r>
              <a:rPr lang="en-US" sz="1400" dirty="0"/>
              <a:t>In this assignment, we will predict if the Falcon 9 first stage will land successfully. SpaceX advertises Falcon 9 rocket launches on its website with a cost of 62 million dollars; other providers cost upward of 165 million dollars each, much of the savings is due to the fact that SpaceX can reuse the first </a:t>
            </a:r>
            <a:r>
              <a:rPr lang="en-US" sz="1400" dirty="0" err="1"/>
              <a:t>stage.In</a:t>
            </a:r>
            <a:r>
              <a:rPr lang="en-US" sz="1400" dirty="0"/>
              <a:t> this lab, you will perform Exploratory Data Analysis and Feature Engineering.</a:t>
            </a:r>
          </a:p>
        </p:txBody>
      </p:sp>
      <p:sp>
        <p:nvSpPr>
          <p:cNvPr id="7" name="TextBox 6">
            <a:extLst>
              <a:ext uri="{FF2B5EF4-FFF2-40B4-BE49-F238E27FC236}">
                <a16:creationId xmlns:a16="http://schemas.microsoft.com/office/drawing/2014/main" id="{AA799F31-686D-0FC1-AA97-BDA621042E5E}"/>
              </a:ext>
            </a:extLst>
          </p:cNvPr>
          <p:cNvSpPr txBox="1"/>
          <p:nvPr/>
        </p:nvSpPr>
        <p:spPr>
          <a:xfrm>
            <a:off x="838200" y="5662806"/>
            <a:ext cx="9756950" cy="1015663"/>
          </a:xfrm>
          <a:prstGeom prst="rect">
            <a:avLst/>
          </a:prstGeom>
          <a:noFill/>
        </p:spPr>
        <p:txBody>
          <a:bodyPr wrap="square">
            <a:spAutoFit/>
          </a:bodyPr>
          <a:lstStyle/>
          <a:p>
            <a:r>
              <a:rPr lang="en-US" dirty="0"/>
              <a:t>Objectives</a:t>
            </a:r>
          </a:p>
          <a:p>
            <a:r>
              <a:rPr lang="en-US" sz="1400" dirty="0"/>
              <a:t>Perform exploratory Data Analysis and Feature Engineering using `</a:t>
            </a:r>
            <a:r>
              <a:rPr lang="en-US" sz="1400" u="sng" dirty="0"/>
              <a:t>Pandas</a:t>
            </a:r>
            <a:r>
              <a:rPr lang="en-US" sz="1400" dirty="0"/>
              <a:t>` and `</a:t>
            </a:r>
            <a:r>
              <a:rPr lang="en-US" sz="1400" u="sng" dirty="0"/>
              <a:t>Matplotlib</a:t>
            </a:r>
            <a:r>
              <a:rPr lang="en-US" sz="1400" dirty="0"/>
              <a:t>`</a:t>
            </a:r>
          </a:p>
          <a:p>
            <a:pPr marL="285750" indent="-285750">
              <a:buFont typeface="Arial" panose="020B0604020202020204" pitchFamily="34" charset="0"/>
              <a:buChar char="•"/>
            </a:pPr>
            <a:r>
              <a:rPr lang="en-US" sz="1400" dirty="0"/>
              <a:t>Exploratory Data Analysis</a:t>
            </a:r>
          </a:p>
          <a:p>
            <a:pPr marL="285750" indent="-285750">
              <a:buFont typeface="Arial" panose="020B0604020202020204" pitchFamily="34" charset="0"/>
              <a:buChar char="•"/>
            </a:pPr>
            <a:r>
              <a:rPr lang="en-US" sz="1400" dirty="0"/>
              <a:t>Preparing Data - Feature Engineering</a:t>
            </a:r>
          </a:p>
        </p:txBody>
      </p:sp>
      <p:pic>
        <p:nvPicPr>
          <p:cNvPr id="9" name="Picture 8" descr="A rocket taking off from a runway">
            <a:extLst>
              <a:ext uri="{FF2B5EF4-FFF2-40B4-BE49-F238E27FC236}">
                <a16:creationId xmlns:a16="http://schemas.microsoft.com/office/drawing/2014/main" id="{6FC0BF78-C987-05F2-AD83-AC0DBA00C2ED}"/>
              </a:ext>
            </a:extLst>
          </p:cNvPr>
          <p:cNvPicPr>
            <a:picLocks noChangeAspect="1"/>
          </p:cNvPicPr>
          <p:nvPr/>
        </p:nvPicPr>
        <p:blipFill>
          <a:blip r:embed="rId2"/>
          <a:stretch>
            <a:fillRect/>
          </a:stretch>
        </p:blipFill>
        <p:spPr>
          <a:xfrm>
            <a:off x="838199" y="2538856"/>
            <a:ext cx="5142546" cy="2812330"/>
          </a:xfrm>
          <a:prstGeom prst="rect">
            <a:avLst/>
          </a:prstGeom>
        </p:spPr>
      </p:pic>
      <p:pic>
        <p:nvPicPr>
          <p:cNvPr id="13" name="Picture 12" descr="A video of a plane landing on a runway">
            <a:extLst>
              <a:ext uri="{FF2B5EF4-FFF2-40B4-BE49-F238E27FC236}">
                <a16:creationId xmlns:a16="http://schemas.microsoft.com/office/drawing/2014/main" id="{F1E3C81E-B357-7A99-1132-84B8D8EA1CA7}"/>
              </a:ext>
            </a:extLst>
          </p:cNvPr>
          <p:cNvPicPr>
            <a:picLocks noChangeAspect="1"/>
          </p:cNvPicPr>
          <p:nvPr/>
        </p:nvPicPr>
        <p:blipFill>
          <a:blip r:embed="rId3"/>
          <a:stretch>
            <a:fillRect/>
          </a:stretch>
        </p:blipFill>
        <p:spPr>
          <a:xfrm>
            <a:off x="6197068" y="2576795"/>
            <a:ext cx="4861381" cy="2734527"/>
          </a:xfrm>
          <a:prstGeom prst="rect">
            <a:avLst/>
          </a:prstGeom>
        </p:spPr>
      </p:pic>
    </p:spTree>
    <p:extLst>
      <p:ext uri="{BB962C8B-B14F-4D97-AF65-F5344CB8AC3E}">
        <p14:creationId xmlns:p14="http://schemas.microsoft.com/office/powerpoint/2010/main" val="3494556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52389"/>
            <a:ext cx="5399677" cy="2887976"/>
          </a:xfrm>
          <a:prstGeom prst="rect">
            <a:avLst/>
          </a:prstGeom>
        </p:spPr>
        <p:txBody>
          <a:bodyPr lIns="91440" tIns="45720" rIns="91440" bIns="45720" anchor="t"/>
          <a:lstStyle/>
          <a:p>
            <a:pPr>
              <a:lnSpc>
                <a:spcPct val="100000"/>
              </a:lnSpc>
              <a:spcBef>
                <a:spcPts val="1400"/>
              </a:spcBef>
            </a:pPr>
            <a:r>
              <a:rPr lang="en-US" sz="1000" dirty="0">
                <a:solidFill>
                  <a:schemeClr val="accent3">
                    <a:lumMod val="25000"/>
                  </a:schemeClr>
                </a:solidFill>
                <a:latin typeface="Abadi"/>
              </a:rPr>
              <a:t>Flight Number vs Payload Mass – to see how </a:t>
            </a:r>
            <a:r>
              <a:rPr lang="en-US" sz="1000" dirty="0" err="1">
                <a:solidFill>
                  <a:schemeClr val="accent3">
                    <a:lumMod val="25000"/>
                  </a:schemeClr>
                </a:solidFill>
                <a:latin typeface="Abadi"/>
              </a:rPr>
              <a:t>FlightNumber</a:t>
            </a:r>
            <a:r>
              <a:rPr lang="en-US" sz="1000" dirty="0">
                <a:solidFill>
                  <a:schemeClr val="accent3">
                    <a:lumMod val="25000"/>
                  </a:schemeClr>
                </a:solidFill>
                <a:latin typeface="Abadi"/>
              </a:rPr>
              <a:t> and Payload variables would effect the Launch outcome.</a:t>
            </a:r>
          </a:p>
          <a:p>
            <a:pPr>
              <a:lnSpc>
                <a:spcPct val="100000"/>
              </a:lnSpc>
              <a:spcBef>
                <a:spcPts val="1400"/>
              </a:spcBef>
            </a:pPr>
            <a:r>
              <a:rPr lang="en-US" sz="1000" dirty="0">
                <a:solidFill>
                  <a:schemeClr val="accent3">
                    <a:lumMod val="25000"/>
                  </a:schemeClr>
                </a:solidFill>
                <a:latin typeface="Abadi"/>
              </a:rPr>
              <a:t>Task 1.. Flight number vs Launch Site – to see how this relationship would effect the Launch outcome.</a:t>
            </a:r>
          </a:p>
          <a:p>
            <a:pPr>
              <a:lnSpc>
                <a:spcPct val="100000"/>
              </a:lnSpc>
              <a:spcBef>
                <a:spcPts val="1400"/>
              </a:spcBef>
            </a:pPr>
            <a:r>
              <a:rPr lang="en-US" sz="1000" dirty="0">
                <a:solidFill>
                  <a:schemeClr val="accent3">
                    <a:lumMod val="25000"/>
                  </a:schemeClr>
                </a:solidFill>
                <a:latin typeface="Abadi"/>
              </a:rPr>
              <a:t>Task 2.. Visualize the relationship between Payload Mass and Launch Site</a:t>
            </a:r>
          </a:p>
          <a:p>
            <a:pPr>
              <a:lnSpc>
                <a:spcPct val="100000"/>
              </a:lnSpc>
              <a:spcBef>
                <a:spcPts val="1400"/>
              </a:spcBef>
            </a:pPr>
            <a:r>
              <a:rPr lang="en-US" sz="1000" dirty="0">
                <a:solidFill>
                  <a:schemeClr val="accent3">
                    <a:lumMod val="25000"/>
                  </a:schemeClr>
                </a:solidFill>
                <a:latin typeface="Abadi"/>
              </a:rPr>
              <a:t>Task 3.. Visualize the relationship between Success rate and Orbit type</a:t>
            </a:r>
          </a:p>
          <a:p>
            <a:pPr>
              <a:lnSpc>
                <a:spcPct val="100000"/>
              </a:lnSpc>
              <a:spcBef>
                <a:spcPts val="1400"/>
              </a:spcBef>
            </a:pPr>
            <a:r>
              <a:rPr lang="en-US" sz="1000" dirty="0">
                <a:solidFill>
                  <a:schemeClr val="accent3">
                    <a:lumMod val="25000"/>
                  </a:schemeClr>
                </a:solidFill>
                <a:latin typeface="Abadi"/>
              </a:rPr>
              <a:t>Task 4.. Visualize the relationship between </a:t>
            </a:r>
            <a:r>
              <a:rPr lang="en-US" sz="1000" dirty="0" err="1">
                <a:solidFill>
                  <a:schemeClr val="accent3">
                    <a:lumMod val="25000"/>
                  </a:schemeClr>
                </a:solidFill>
                <a:latin typeface="Abadi"/>
              </a:rPr>
              <a:t>FlightNumber</a:t>
            </a:r>
            <a:r>
              <a:rPr lang="en-US" sz="1000" dirty="0">
                <a:solidFill>
                  <a:schemeClr val="accent3">
                    <a:lumMod val="25000"/>
                  </a:schemeClr>
                </a:solidFill>
                <a:latin typeface="Abadi"/>
              </a:rPr>
              <a:t> and Orbit type</a:t>
            </a:r>
          </a:p>
          <a:p>
            <a:pPr>
              <a:lnSpc>
                <a:spcPct val="100000"/>
              </a:lnSpc>
              <a:spcBef>
                <a:spcPts val="1400"/>
              </a:spcBef>
            </a:pPr>
            <a:r>
              <a:rPr lang="en-US" sz="1000" dirty="0">
                <a:solidFill>
                  <a:schemeClr val="accent3">
                    <a:lumMod val="25000"/>
                  </a:schemeClr>
                </a:solidFill>
                <a:latin typeface="Abadi"/>
              </a:rPr>
              <a:t>Task 5.. Visualize the relationship between Payload Mass and Orbit type</a:t>
            </a:r>
          </a:p>
          <a:p>
            <a:pPr>
              <a:lnSpc>
                <a:spcPct val="100000"/>
              </a:lnSpc>
              <a:spcBef>
                <a:spcPts val="1400"/>
              </a:spcBef>
            </a:pPr>
            <a:r>
              <a:rPr lang="en-US" sz="1000" dirty="0">
                <a:solidFill>
                  <a:schemeClr val="accent3">
                    <a:lumMod val="25000"/>
                  </a:schemeClr>
                </a:solidFill>
                <a:latin typeface="Abadi"/>
              </a:rPr>
              <a:t>Task 6.. Visualize the launch success yearly trend</a:t>
            </a:r>
          </a:p>
          <a:p>
            <a:pPr marL="0" indent="0">
              <a:lnSpc>
                <a:spcPct val="100000"/>
              </a:lnSpc>
              <a:spcBef>
                <a:spcPts val="1400"/>
              </a:spcBef>
              <a:buNone/>
            </a:pPr>
            <a:endParaRPr lang="en-US" sz="2200" dirty="0">
              <a:solidFill>
                <a:schemeClr val="accent3">
                  <a:lumMod val="25000"/>
                </a:schemeClr>
              </a:solidFill>
              <a:latin typeface="Abadi"/>
            </a:endParaRPr>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85387B42-E59B-1FEB-03E8-9B95C5696EDE}"/>
              </a:ext>
            </a:extLst>
          </p:cNvPr>
          <p:cNvPicPr>
            <a:picLocks noChangeAspect="1"/>
          </p:cNvPicPr>
          <p:nvPr/>
        </p:nvPicPr>
        <p:blipFill>
          <a:blip r:embed="rId4"/>
          <a:stretch>
            <a:fillRect/>
          </a:stretch>
        </p:blipFill>
        <p:spPr>
          <a:xfrm>
            <a:off x="7471759" y="1596300"/>
            <a:ext cx="2486025" cy="4629150"/>
          </a:xfrm>
          <a:prstGeom prst="rect">
            <a:avLst/>
          </a:prstGeom>
        </p:spPr>
      </p:pic>
      <p:sp>
        <p:nvSpPr>
          <p:cNvPr id="7" name="TextBox 6">
            <a:extLst>
              <a:ext uri="{FF2B5EF4-FFF2-40B4-BE49-F238E27FC236}">
                <a16:creationId xmlns:a16="http://schemas.microsoft.com/office/drawing/2014/main" id="{A0BB36FA-3907-5244-1294-5F8CC233E813}"/>
              </a:ext>
            </a:extLst>
          </p:cNvPr>
          <p:cNvSpPr txBox="1"/>
          <p:nvPr/>
        </p:nvSpPr>
        <p:spPr>
          <a:xfrm>
            <a:off x="904352" y="1477108"/>
            <a:ext cx="4220307" cy="369332"/>
          </a:xfrm>
          <a:prstGeom prst="rect">
            <a:avLst/>
          </a:prstGeom>
          <a:noFill/>
        </p:spPr>
        <p:txBody>
          <a:bodyPr wrap="square" rtlCol="0">
            <a:spAutoFit/>
          </a:bodyPr>
          <a:lstStyle/>
          <a:p>
            <a:r>
              <a:rPr lang="en-US" dirty="0"/>
              <a:t>Summary of the charts plotted</a:t>
            </a:r>
          </a:p>
        </p:txBody>
      </p:sp>
      <p:sp>
        <p:nvSpPr>
          <p:cNvPr id="8" name="TextBox 7">
            <a:extLst>
              <a:ext uri="{FF2B5EF4-FFF2-40B4-BE49-F238E27FC236}">
                <a16:creationId xmlns:a16="http://schemas.microsoft.com/office/drawing/2014/main" id="{11D66D5B-8CB4-6D42-FD3A-D94028527749}"/>
              </a:ext>
            </a:extLst>
          </p:cNvPr>
          <p:cNvSpPr txBox="1"/>
          <p:nvPr/>
        </p:nvSpPr>
        <p:spPr>
          <a:xfrm>
            <a:off x="633046" y="4632290"/>
            <a:ext cx="6169688" cy="523220"/>
          </a:xfrm>
          <a:prstGeom prst="rect">
            <a:avLst/>
          </a:prstGeom>
          <a:noFill/>
        </p:spPr>
        <p:txBody>
          <a:bodyPr wrap="square" rtlCol="0">
            <a:spAutoFit/>
          </a:bodyPr>
          <a:lstStyle/>
          <a:p>
            <a:r>
              <a:rPr lang="en-US" dirty="0"/>
              <a:t>EDA with Data Visualization Worksheet –</a:t>
            </a:r>
          </a:p>
          <a:p>
            <a:r>
              <a:rPr lang="en-US" sz="1000" dirty="0">
                <a:hlinkClick r:id="rId5"/>
              </a:rPr>
              <a:t>https://github.com/flurpo/IBMspx/blob/main/edadataviz.ipynb</a:t>
            </a:r>
            <a:endParaRPr lang="en-US" sz="1000" dirty="0"/>
          </a:p>
        </p:txBody>
      </p:sp>
      <p:sp>
        <p:nvSpPr>
          <p:cNvPr id="9" name="TextBox 8">
            <a:extLst>
              <a:ext uri="{FF2B5EF4-FFF2-40B4-BE49-F238E27FC236}">
                <a16:creationId xmlns:a16="http://schemas.microsoft.com/office/drawing/2014/main" id="{C1F86720-EF02-D7B5-C418-CA2616B3D54E}"/>
              </a:ext>
            </a:extLst>
          </p:cNvPr>
          <p:cNvSpPr txBox="1"/>
          <p:nvPr/>
        </p:nvSpPr>
        <p:spPr>
          <a:xfrm>
            <a:off x="633046" y="5345723"/>
            <a:ext cx="6280220" cy="523220"/>
          </a:xfrm>
          <a:prstGeom prst="rect">
            <a:avLst/>
          </a:prstGeom>
          <a:noFill/>
        </p:spPr>
        <p:txBody>
          <a:bodyPr wrap="square" rtlCol="0">
            <a:spAutoFit/>
          </a:bodyPr>
          <a:lstStyle/>
          <a:p>
            <a:r>
              <a:rPr lang="en-US" dirty="0"/>
              <a:t>The Data Set Generated from the Data Visualization Worksheet –</a:t>
            </a:r>
          </a:p>
          <a:p>
            <a:r>
              <a:rPr lang="en-US" sz="1000" dirty="0">
                <a:hlinkClick r:id="rId6"/>
              </a:rPr>
              <a:t>https://github.com/flurpo/IBMspx/blob/main/dataset_part_3.csv</a:t>
            </a:r>
            <a:endParaRPr lang="en-US" sz="1000" dirty="0"/>
          </a:p>
        </p:txBody>
      </p:sp>
    </p:spTree>
    <p:extLst>
      <p:ext uri="{BB962C8B-B14F-4D97-AF65-F5344CB8AC3E}">
        <p14:creationId xmlns:p14="http://schemas.microsoft.com/office/powerpoint/2010/main" val="779971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291D9-DA77-E7E6-6CFA-58CEB427B71D}"/>
              </a:ext>
            </a:extLst>
          </p:cNvPr>
          <p:cNvSpPr>
            <a:spLocks noGrp="1"/>
          </p:cNvSpPr>
          <p:nvPr>
            <p:ph type="title"/>
          </p:nvPr>
        </p:nvSpPr>
        <p:spPr/>
        <p:txBody>
          <a:bodyPr/>
          <a:lstStyle/>
          <a:p>
            <a:r>
              <a:rPr lang="en-US" sz="3600" b="1" i="0" dirty="0">
                <a:effectLst/>
                <a:latin typeface="system-ui"/>
              </a:rPr>
              <a:t>Hands-on Lab: Interactive Visual Analytics with Folium</a:t>
            </a:r>
            <a:br>
              <a:rPr lang="en-US" b="1" i="0" dirty="0">
                <a:effectLst/>
                <a:latin typeface="system-ui"/>
              </a:rPr>
            </a:br>
            <a:endParaRPr lang="en-US" dirty="0"/>
          </a:p>
        </p:txBody>
      </p:sp>
      <p:sp>
        <p:nvSpPr>
          <p:cNvPr id="3" name="Content Placeholder 2">
            <a:extLst>
              <a:ext uri="{FF2B5EF4-FFF2-40B4-BE49-F238E27FC236}">
                <a16:creationId xmlns:a16="http://schemas.microsoft.com/office/drawing/2014/main" id="{E53AD63B-788B-193B-DBEA-9E890DC6BCD9}"/>
              </a:ext>
            </a:extLst>
          </p:cNvPr>
          <p:cNvSpPr>
            <a:spLocks noGrp="1"/>
          </p:cNvSpPr>
          <p:nvPr>
            <p:ph idx="1"/>
          </p:nvPr>
        </p:nvSpPr>
        <p:spPr>
          <a:xfrm>
            <a:off x="838200" y="1078872"/>
            <a:ext cx="10515600" cy="746753"/>
          </a:xfrm>
        </p:spPr>
        <p:txBody>
          <a:bodyPr/>
          <a:lstStyle/>
          <a:p>
            <a:pPr marL="0" indent="0">
              <a:buNone/>
            </a:pPr>
            <a:r>
              <a:rPr lang="en-US" sz="1400" b="0" i="0" dirty="0">
                <a:effectLst/>
                <a:latin typeface="system-ui"/>
              </a:rPr>
              <a:t>The launch success rate may depend on many factors such as payload mass, orbit type, and so on. It may also depend on the location and proximities of a launch site, i.e., the initial position of rocket trajectories. Finding an optimal location for building a launch site certainly involves many factors and hopefully we could discover some of the factors by analyzing the existing launch site locations.</a:t>
            </a:r>
            <a:endParaRPr lang="en-US" sz="1400" dirty="0"/>
          </a:p>
        </p:txBody>
      </p:sp>
      <p:sp>
        <p:nvSpPr>
          <p:cNvPr id="7" name="Rectangle 1">
            <a:extLst>
              <a:ext uri="{FF2B5EF4-FFF2-40B4-BE49-F238E27FC236}">
                <a16:creationId xmlns:a16="http://schemas.microsoft.com/office/drawing/2014/main" id="{3C6A46A6-8EBA-DDFC-6FFB-DFCC037362BE}"/>
              </a:ext>
            </a:extLst>
          </p:cNvPr>
          <p:cNvSpPr>
            <a:spLocks noChangeArrowheads="1"/>
          </p:cNvSpPr>
          <p:nvPr/>
        </p:nvSpPr>
        <p:spPr bwMode="auto">
          <a:xfrm>
            <a:off x="647281" y="6035675"/>
            <a:ext cx="87884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50784" tIns="0" rIns="91440" bIns="15870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a:ln>
                  <a:noFill/>
                </a:ln>
                <a:solidFill>
                  <a:schemeClr val="tx1"/>
                </a:solidFill>
                <a:effectLst/>
                <a:latin typeface="var(--jp-content-font-family)"/>
              </a:rPr>
              <a:t>Objectives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var(--jp-content-font-family)"/>
              </a:rPr>
              <a:t>This lab contains the following tasks: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1" i="0" u="none" strike="noStrike" cap="none" normalizeH="0" baseline="0">
                <a:ln>
                  <a:noFill/>
                </a:ln>
                <a:solidFill>
                  <a:schemeClr val="tx1"/>
                </a:solidFill>
                <a:effectLst/>
                <a:latin typeface="var(--jp-content-font-family)"/>
              </a:rPr>
              <a:t>TASK 1:</a:t>
            </a:r>
            <a:r>
              <a:rPr kumimoji="0" lang="en-US" altLang="en-US" sz="900" b="0" i="0" u="none" strike="noStrike" cap="none" normalizeH="0" baseline="0">
                <a:ln>
                  <a:noFill/>
                </a:ln>
                <a:solidFill>
                  <a:schemeClr val="tx1"/>
                </a:solidFill>
                <a:effectLst/>
                <a:latin typeface="var(--jp-content-font-family)"/>
              </a:rPr>
              <a:t> Mark all launch sites on a map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1" i="0" u="none" strike="noStrike" cap="none" normalizeH="0" baseline="0">
                <a:ln>
                  <a:noFill/>
                </a:ln>
                <a:solidFill>
                  <a:schemeClr val="tx1"/>
                </a:solidFill>
                <a:effectLst/>
                <a:latin typeface="var(--jp-content-font-family)"/>
              </a:rPr>
              <a:t>TASK 2:</a:t>
            </a:r>
            <a:r>
              <a:rPr kumimoji="0" lang="en-US" altLang="en-US" sz="900" b="0" i="0" u="none" strike="noStrike" cap="none" normalizeH="0" baseline="0">
                <a:ln>
                  <a:noFill/>
                </a:ln>
                <a:solidFill>
                  <a:schemeClr val="tx1"/>
                </a:solidFill>
                <a:effectLst/>
                <a:latin typeface="var(--jp-content-font-family)"/>
              </a:rPr>
              <a:t> Mark the success/failed launches for each site on the map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1" i="0" u="none" strike="noStrike" cap="none" normalizeH="0" baseline="0">
                <a:ln>
                  <a:noFill/>
                </a:ln>
                <a:solidFill>
                  <a:schemeClr val="tx1"/>
                </a:solidFill>
                <a:effectLst/>
                <a:latin typeface="var(--jp-content-font-family)"/>
              </a:rPr>
              <a:t>TASK 3:</a:t>
            </a:r>
            <a:r>
              <a:rPr kumimoji="0" lang="en-US" altLang="en-US" sz="900" b="0" i="0" u="none" strike="noStrike" cap="none" normalizeH="0" baseline="0">
                <a:ln>
                  <a:noFill/>
                </a:ln>
                <a:solidFill>
                  <a:schemeClr val="tx1"/>
                </a:solidFill>
                <a:effectLst/>
                <a:latin typeface="var(--jp-content-font-family)"/>
              </a:rPr>
              <a:t> Calculate the distances between a launch site to its proximities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var(--jp-content-font-family)"/>
              </a:rPr>
              <a:t>After completed the above tasks, you should be able to find some geographical patterns about launch sites.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7E3C0B7E-A82F-5655-DFFE-4F8A32F5F788}"/>
              </a:ext>
            </a:extLst>
          </p:cNvPr>
          <p:cNvPicPr>
            <a:picLocks noChangeAspect="1"/>
          </p:cNvPicPr>
          <p:nvPr/>
        </p:nvPicPr>
        <p:blipFill>
          <a:blip r:embed="rId2"/>
          <a:stretch>
            <a:fillRect/>
          </a:stretch>
        </p:blipFill>
        <p:spPr>
          <a:xfrm>
            <a:off x="2009670" y="2043165"/>
            <a:ext cx="6571622" cy="3540807"/>
          </a:xfrm>
          <a:prstGeom prst="rect">
            <a:avLst/>
          </a:prstGeom>
        </p:spPr>
      </p:pic>
    </p:spTree>
    <p:extLst>
      <p:ext uri="{BB962C8B-B14F-4D97-AF65-F5344CB8AC3E}">
        <p14:creationId xmlns:p14="http://schemas.microsoft.com/office/powerpoint/2010/main" val="3970065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71789" y="1499573"/>
            <a:ext cx="10982011" cy="401638"/>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the Python Worksheet the following items were added to the Folium Map Generated</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Building an Interactive Map with Folium</a:t>
            </a:r>
            <a:endParaRPr lang="en-US" dirty="0">
              <a:solidFill>
                <a:srgbClr val="0B49CB"/>
              </a:solidFill>
            </a:endParaRPr>
          </a:p>
        </p:txBody>
      </p:sp>
      <p:sp>
        <p:nvSpPr>
          <p:cNvPr id="7" name="TextBox 6">
            <a:extLst>
              <a:ext uri="{FF2B5EF4-FFF2-40B4-BE49-F238E27FC236}">
                <a16:creationId xmlns:a16="http://schemas.microsoft.com/office/drawing/2014/main" id="{3F94DB93-ADC1-9130-53EF-8099F39EBEB8}"/>
              </a:ext>
            </a:extLst>
          </p:cNvPr>
          <p:cNvSpPr txBox="1"/>
          <p:nvPr/>
        </p:nvSpPr>
        <p:spPr>
          <a:xfrm>
            <a:off x="371789" y="2116732"/>
            <a:ext cx="11146971" cy="3693319"/>
          </a:xfrm>
          <a:prstGeom prst="rect">
            <a:avLst/>
          </a:prstGeom>
          <a:noFill/>
        </p:spPr>
        <p:txBody>
          <a:bodyPr wrap="square" rtlCol="0">
            <a:spAutoFit/>
          </a:bodyPr>
          <a:lstStyle/>
          <a:p>
            <a:pPr marL="342900" indent="-342900">
              <a:buFont typeface="+mj-lt"/>
              <a:buAutoNum type="arabicPeriod"/>
            </a:pPr>
            <a:r>
              <a:rPr lang="en-US" dirty="0"/>
              <a:t>Pulled data from spacex_launch_geo.csv</a:t>
            </a:r>
          </a:p>
          <a:p>
            <a:pPr marL="342900" indent="-342900">
              <a:buFont typeface="+mj-lt"/>
              <a:buAutoNum type="arabicPeriod"/>
            </a:pPr>
            <a:r>
              <a:rPr lang="en-US" dirty="0"/>
              <a:t>Selected sub columns Launch Site, Latitude, Longitude and class</a:t>
            </a:r>
          </a:p>
          <a:p>
            <a:pPr marL="342900" indent="-342900">
              <a:buFont typeface="+mj-lt"/>
              <a:buAutoNum type="arabicPeriod"/>
            </a:pPr>
            <a:r>
              <a:rPr lang="en-US" dirty="0"/>
              <a:t>Create data frames </a:t>
            </a:r>
            <a:r>
              <a:rPr lang="en-US" dirty="0" err="1"/>
              <a:t>spacex_df</a:t>
            </a:r>
            <a:r>
              <a:rPr lang="en-US" dirty="0"/>
              <a:t>(launch site, Lat, Long, class)(56) and </a:t>
            </a:r>
            <a:r>
              <a:rPr lang="en-US" dirty="0" err="1"/>
              <a:t>launch_sites_df</a:t>
            </a:r>
            <a:r>
              <a:rPr lang="en-US" dirty="0"/>
              <a:t>(launch site, Lat, Long) (4)</a:t>
            </a:r>
          </a:p>
          <a:p>
            <a:pPr marL="342900" indent="-342900">
              <a:buFont typeface="+mj-lt"/>
              <a:buAutoNum type="arabicPeriod"/>
            </a:pPr>
            <a:r>
              <a:rPr lang="en-US" dirty="0"/>
              <a:t>NOTE- 4 launch sites, three in Florida and one in California</a:t>
            </a:r>
          </a:p>
          <a:p>
            <a:pPr marL="342900" indent="-342900">
              <a:buFont typeface="+mj-lt"/>
              <a:buAutoNum type="arabicPeriod"/>
            </a:pPr>
            <a:endParaRPr lang="en-US" dirty="0"/>
          </a:p>
          <a:p>
            <a:pPr marL="342900" indent="-342900">
              <a:buFont typeface="+mj-lt"/>
              <a:buAutoNum type="arabicPeriod"/>
            </a:pPr>
            <a:r>
              <a:rPr lang="en-US" dirty="0"/>
              <a:t>Created a start location at NASA Johnson </a:t>
            </a:r>
            <a:r>
              <a:rPr lang="en-US" dirty="0" err="1"/>
              <a:t>Sace</a:t>
            </a:r>
            <a:r>
              <a:rPr lang="en-US" dirty="0"/>
              <a:t> Center</a:t>
            </a:r>
          </a:p>
          <a:p>
            <a:pPr marL="342900" indent="-342900">
              <a:buFont typeface="+mj-lt"/>
              <a:buAutoNum type="arabicPeriod"/>
            </a:pPr>
            <a:r>
              <a:rPr lang="en-US" dirty="0"/>
              <a:t>Created a blue circle at NASA Johnson Space Center's coordinate with a popup label and an icon showing its name</a:t>
            </a:r>
          </a:p>
          <a:p>
            <a:pPr marL="342900" indent="-342900">
              <a:buFont typeface="+mj-lt"/>
              <a:buAutoNum type="arabicPeriod"/>
            </a:pPr>
            <a:r>
              <a:rPr lang="en-US" dirty="0"/>
              <a:t>Created an icon as a text label</a:t>
            </a:r>
          </a:p>
          <a:p>
            <a:pPr marL="342900" indent="-342900">
              <a:buFont typeface="+mj-lt"/>
              <a:buAutoNum type="arabicPeriod"/>
            </a:pPr>
            <a:endParaRPr lang="en-US" dirty="0"/>
          </a:p>
          <a:p>
            <a:pPr marL="342900" indent="-342900">
              <a:buFont typeface="+mj-lt"/>
              <a:buAutoNum type="arabicPeriod"/>
            </a:pPr>
            <a:r>
              <a:rPr lang="en-US" dirty="0"/>
              <a:t>Added a Circle and Marker to the map for each launch site (4) with the launch site name as a popup label</a:t>
            </a:r>
          </a:p>
          <a:p>
            <a:pPr marL="342900" indent="-342900">
              <a:buFont typeface="+mj-lt"/>
              <a:buAutoNum type="arabicPeriod"/>
            </a:pPr>
            <a:r>
              <a:rPr lang="en-US" dirty="0"/>
              <a:t>Added markers (Green, Red) to mark the success/failed launches at each site</a:t>
            </a:r>
          </a:p>
          <a:p>
            <a:pPr marL="342900" indent="-342900">
              <a:buFont typeface="+mj-lt"/>
              <a:buAutoNum type="arabicPeriod"/>
            </a:pPr>
            <a:r>
              <a:rPr lang="en-US" dirty="0"/>
              <a:t>Chose a launch site and calculated distance to nearest coastline, city(</a:t>
            </a:r>
            <a:r>
              <a:rPr lang="en-US" dirty="0" err="1"/>
              <a:t>titusville</a:t>
            </a:r>
            <a:r>
              <a:rPr lang="en-US" dirty="0"/>
              <a:t>), railway and highway</a:t>
            </a:r>
          </a:p>
          <a:p>
            <a:pPr marL="342900" indent="-342900">
              <a:buFont typeface="+mj-lt"/>
              <a:buAutoNum type="arabicPeriod"/>
            </a:pPr>
            <a:r>
              <a:rPr lang="en-US" dirty="0"/>
              <a:t>Added distance markers and lines</a:t>
            </a:r>
          </a:p>
        </p:txBody>
      </p:sp>
      <p:sp>
        <p:nvSpPr>
          <p:cNvPr id="9" name="TextBox 8">
            <a:extLst>
              <a:ext uri="{FF2B5EF4-FFF2-40B4-BE49-F238E27FC236}">
                <a16:creationId xmlns:a16="http://schemas.microsoft.com/office/drawing/2014/main" id="{B01BE956-AF1A-458E-AEC6-00D154BE6100}"/>
              </a:ext>
            </a:extLst>
          </p:cNvPr>
          <p:cNvSpPr txBox="1"/>
          <p:nvPr/>
        </p:nvSpPr>
        <p:spPr>
          <a:xfrm>
            <a:off x="490196" y="5933965"/>
            <a:ext cx="9596176" cy="369332"/>
          </a:xfrm>
          <a:prstGeom prst="rect">
            <a:avLst/>
          </a:prstGeom>
          <a:noFill/>
        </p:spPr>
        <p:txBody>
          <a:bodyPr wrap="square" rtlCol="0">
            <a:spAutoFit/>
          </a:bodyPr>
          <a:lstStyle/>
          <a:p>
            <a:r>
              <a:rPr lang="en-US" dirty="0"/>
              <a:t>The Folium Worksheet - </a:t>
            </a:r>
            <a:r>
              <a:rPr lang="en-US" dirty="0">
                <a:hlinkClick r:id="rId4"/>
              </a:rPr>
              <a:t>https://github.com/flurpo/IBMspx/blob/main/Folium.ipynb</a:t>
            </a:r>
            <a:endParaRPr lang="en-US" dirty="0"/>
          </a:p>
        </p:txBody>
      </p:sp>
    </p:spTree>
    <p:extLst>
      <p:ext uri="{BB962C8B-B14F-4D97-AF65-F5344CB8AC3E}">
        <p14:creationId xmlns:p14="http://schemas.microsoft.com/office/powerpoint/2010/main" val="148114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96722" y="6029831"/>
            <a:ext cx="10515600" cy="82816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Stand Alone Folium File (HTML) for inspection in a browser - </a:t>
            </a:r>
            <a:r>
              <a:rPr lang="en-US" sz="1400" dirty="0">
                <a:solidFill>
                  <a:schemeClr val="accent3">
                    <a:lumMod val="25000"/>
                  </a:schemeClr>
                </a:solidFill>
                <a:latin typeface="Abadi" panose="020B0604020104020204" pitchFamily="34" charset="0"/>
                <a:hlinkClick r:id="rId4"/>
              </a:rPr>
              <a:t>https://github.com/flurpo/IBMspx/blob/main/site_map.html</a:t>
            </a:r>
            <a:endParaRPr lang="en-US" sz="14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Building an Interactive Map with Folium</a:t>
            </a:r>
            <a:endParaRPr lang="en-US" dirty="0">
              <a:solidFill>
                <a:srgbClr val="0B49CB"/>
              </a:solidFill>
            </a:endParaRPr>
          </a:p>
        </p:txBody>
      </p:sp>
      <p:pic>
        <p:nvPicPr>
          <p:cNvPr id="8" name="Picture 7">
            <a:extLst>
              <a:ext uri="{FF2B5EF4-FFF2-40B4-BE49-F238E27FC236}">
                <a16:creationId xmlns:a16="http://schemas.microsoft.com/office/drawing/2014/main" id="{AB4E38A8-4C82-63A3-0036-2DB290287C4E}"/>
              </a:ext>
            </a:extLst>
          </p:cNvPr>
          <p:cNvPicPr>
            <a:picLocks noChangeAspect="1"/>
          </p:cNvPicPr>
          <p:nvPr/>
        </p:nvPicPr>
        <p:blipFill>
          <a:blip r:embed="rId5"/>
          <a:stretch>
            <a:fillRect/>
          </a:stretch>
        </p:blipFill>
        <p:spPr>
          <a:xfrm>
            <a:off x="271306" y="1441466"/>
            <a:ext cx="3169235" cy="2442691"/>
          </a:xfrm>
          <a:prstGeom prst="rect">
            <a:avLst/>
          </a:prstGeom>
        </p:spPr>
      </p:pic>
      <p:pic>
        <p:nvPicPr>
          <p:cNvPr id="10" name="Picture 9">
            <a:extLst>
              <a:ext uri="{FF2B5EF4-FFF2-40B4-BE49-F238E27FC236}">
                <a16:creationId xmlns:a16="http://schemas.microsoft.com/office/drawing/2014/main" id="{F3FDF890-B714-33F3-0703-AB7DE9F558D4}"/>
              </a:ext>
            </a:extLst>
          </p:cNvPr>
          <p:cNvPicPr>
            <a:picLocks noChangeAspect="1"/>
          </p:cNvPicPr>
          <p:nvPr/>
        </p:nvPicPr>
        <p:blipFill>
          <a:blip r:embed="rId6"/>
          <a:stretch>
            <a:fillRect/>
          </a:stretch>
        </p:blipFill>
        <p:spPr>
          <a:xfrm>
            <a:off x="3503840" y="1481031"/>
            <a:ext cx="2592160" cy="2422823"/>
          </a:xfrm>
          <a:prstGeom prst="rect">
            <a:avLst/>
          </a:prstGeom>
        </p:spPr>
      </p:pic>
      <p:pic>
        <p:nvPicPr>
          <p:cNvPr id="12" name="Picture 11">
            <a:extLst>
              <a:ext uri="{FF2B5EF4-FFF2-40B4-BE49-F238E27FC236}">
                <a16:creationId xmlns:a16="http://schemas.microsoft.com/office/drawing/2014/main" id="{33CED231-1A01-D30C-DED9-BC847032B745}"/>
              </a:ext>
            </a:extLst>
          </p:cNvPr>
          <p:cNvPicPr>
            <a:picLocks noChangeAspect="1"/>
          </p:cNvPicPr>
          <p:nvPr/>
        </p:nvPicPr>
        <p:blipFill>
          <a:blip r:embed="rId7"/>
          <a:stretch>
            <a:fillRect/>
          </a:stretch>
        </p:blipFill>
        <p:spPr>
          <a:xfrm>
            <a:off x="6171597" y="1481031"/>
            <a:ext cx="4072721" cy="2422823"/>
          </a:xfrm>
          <a:prstGeom prst="rect">
            <a:avLst/>
          </a:prstGeom>
        </p:spPr>
      </p:pic>
      <p:pic>
        <p:nvPicPr>
          <p:cNvPr id="14" name="Picture 13">
            <a:extLst>
              <a:ext uri="{FF2B5EF4-FFF2-40B4-BE49-F238E27FC236}">
                <a16:creationId xmlns:a16="http://schemas.microsoft.com/office/drawing/2014/main" id="{7ACA6279-A710-69E5-D525-AD62DDE7BA47}"/>
              </a:ext>
            </a:extLst>
          </p:cNvPr>
          <p:cNvPicPr>
            <a:picLocks noChangeAspect="1"/>
          </p:cNvPicPr>
          <p:nvPr/>
        </p:nvPicPr>
        <p:blipFill>
          <a:blip r:embed="rId8"/>
          <a:stretch>
            <a:fillRect/>
          </a:stretch>
        </p:blipFill>
        <p:spPr>
          <a:xfrm>
            <a:off x="271306" y="3884157"/>
            <a:ext cx="1945456" cy="1954824"/>
          </a:xfrm>
          <a:prstGeom prst="rect">
            <a:avLst/>
          </a:prstGeom>
        </p:spPr>
      </p:pic>
      <p:pic>
        <p:nvPicPr>
          <p:cNvPr id="16" name="Picture 15">
            <a:extLst>
              <a:ext uri="{FF2B5EF4-FFF2-40B4-BE49-F238E27FC236}">
                <a16:creationId xmlns:a16="http://schemas.microsoft.com/office/drawing/2014/main" id="{ACD2C2B3-E20A-C94E-9A18-18450EFFDA9E}"/>
              </a:ext>
            </a:extLst>
          </p:cNvPr>
          <p:cNvPicPr>
            <a:picLocks noChangeAspect="1"/>
          </p:cNvPicPr>
          <p:nvPr/>
        </p:nvPicPr>
        <p:blipFill>
          <a:blip r:embed="rId9"/>
          <a:stretch>
            <a:fillRect/>
          </a:stretch>
        </p:blipFill>
        <p:spPr>
          <a:xfrm>
            <a:off x="2216762" y="3903854"/>
            <a:ext cx="1955043" cy="1935127"/>
          </a:xfrm>
          <a:prstGeom prst="rect">
            <a:avLst/>
          </a:prstGeom>
        </p:spPr>
      </p:pic>
      <p:pic>
        <p:nvPicPr>
          <p:cNvPr id="18" name="Picture 17">
            <a:extLst>
              <a:ext uri="{FF2B5EF4-FFF2-40B4-BE49-F238E27FC236}">
                <a16:creationId xmlns:a16="http://schemas.microsoft.com/office/drawing/2014/main" id="{3B0585FB-7FDF-56A3-166A-FFE6003994CA}"/>
              </a:ext>
            </a:extLst>
          </p:cNvPr>
          <p:cNvPicPr>
            <a:picLocks noChangeAspect="1"/>
          </p:cNvPicPr>
          <p:nvPr/>
        </p:nvPicPr>
        <p:blipFill>
          <a:blip r:embed="rId10"/>
          <a:stretch>
            <a:fillRect/>
          </a:stretch>
        </p:blipFill>
        <p:spPr>
          <a:xfrm>
            <a:off x="4171805" y="3923552"/>
            <a:ext cx="2584854" cy="1915430"/>
          </a:xfrm>
          <a:prstGeom prst="rect">
            <a:avLst/>
          </a:prstGeom>
        </p:spPr>
      </p:pic>
      <p:graphicFrame>
        <p:nvGraphicFramePr>
          <p:cNvPr id="22" name="Table 21">
            <a:extLst>
              <a:ext uri="{FF2B5EF4-FFF2-40B4-BE49-F238E27FC236}">
                <a16:creationId xmlns:a16="http://schemas.microsoft.com/office/drawing/2014/main" id="{89C83D4F-4E77-40D4-218B-AEA8709D00B4}"/>
              </a:ext>
            </a:extLst>
          </p:cNvPr>
          <p:cNvGraphicFramePr>
            <a:graphicFrameLocks noGrp="1"/>
          </p:cNvGraphicFramePr>
          <p:nvPr>
            <p:extLst>
              <p:ext uri="{D42A27DB-BD31-4B8C-83A1-F6EECF244321}">
                <p14:modId xmlns:p14="http://schemas.microsoft.com/office/powerpoint/2010/main" val="1634344605"/>
              </p:ext>
            </p:extLst>
          </p:nvPr>
        </p:nvGraphicFramePr>
        <p:xfrm>
          <a:off x="6271717" y="4391085"/>
          <a:ext cx="3872480" cy="1143000"/>
        </p:xfrm>
        <a:graphic>
          <a:graphicData uri="http://schemas.openxmlformats.org/drawingml/2006/table">
            <a:tbl>
              <a:tblPr/>
              <a:tblGrid>
                <a:gridCol w="968120">
                  <a:extLst>
                    <a:ext uri="{9D8B030D-6E8A-4147-A177-3AD203B41FA5}">
                      <a16:colId xmlns:a16="http://schemas.microsoft.com/office/drawing/2014/main" val="2920505008"/>
                    </a:ext>
                  </a:extLst>
                </a:gridCol>
                <a:gridCol w="968120">
                  <a:extLst>
                    <a:ext uri="{9D8B030D-6E8A-4147-A177-3AD203B41FA5}">
                      <a16:colId xmlns:a16="http://schemas.microsoft.com/office/drawing/2014/main" val="91550404"/>
                    </a:ext>
                  </a:extLst>
                </a:gridCol>
                <a:gridCol w="968120">
                  <a:extLst>
                    <a:ext uri="{9D8B030D-6E8A-4147-A177-3AD203B41FA5}">
                      <a16:colId xmlns:a16="http://schemas.microsoft.com/office/drawing/2014/main" val="1301037597"/>
                    </a:ext>
                  </a:extLst>
                </a:gridCol>
                <a:gridCol w="968120">
                  <a:extLst>
                    <a:ext uri="{9D8B030D-6E8A-4147-A177-3AD203B41FA5}">
                      <a16:colId xmlns:a16="http://schemas.microsoft.com/office/drawing/2014/main" val="2625613416"/>
                    </a:ext>
                  </a:extLst>
                </a:gridCol>
              </a:tblGrid>
              <a:tr h="0">
                <a:tc>
                  <a:txBody>
                    <a:bodyPr/>
                    <a:lstStyle/>
                    <a:p>
                      <a:pPr algn="r" fontAlgn="ctr"/>
                      <a:endParaRPr lang="en-US" sz="1000">
                        <a:effectLst/>
                      </a:endParaRPr>
                    </a:p>
                  </a:txBody>
                  <a:tcPr marL="76200" marR="76200" marT="38100" marB="38100" anchor="ctr">
                    <a:lnL>
                      <a:noFill/>
                    </a:lnL>
                    <a:lnR>
                      <a:noFill/>
                    </a:lnR>
                    <a:lnT>
                      <a:noFill/>
                    </a:lnT>
                    <a:lnB>
                      <a:noFill/>
                    </a:lnB>
                    <a:noFill/>
                  </a:tcPr>
                </a:tc>
                <a:tc>
                  <a:txBody>
                    <a:bodyPr/>
                    <a:lstStyle/>
                    <a:p>
                      <a:pPr algn="r" fontAlgn="ctr"/>
                      <a:r>
                        <a:rPr lang="en-US" sz="1000">
                          <a:effectLst/>
                        </a:rPr>
                        <a:t>Launch Site</a:t>
                      </a:r>
                    </a:p>
                  </a:txBody>
                  <a:tcPr marL="76200" marR="76200" marT="38100" marB="38100" anchor="ctr">
                    <a:lnL>
                      <a:noFill/>
                    </a:lnL>
                    <a:lnR>
                      <a:noFill/>
                    </a:lnR>
                    <a:lnT>
                      <a:noFill/>
                    </a:lnT>
                    <a:lnB>
                      <a:noFill/>
                    </a:lnB>
                    <a:noFill/>
                  </a:tcPr>
                </a:tc>
                <a:tc>
                  <a:txBody>
                    <a:bodyPr/>
                    <a:lstStyle/>
                    <a:p>
                      <a:pPr algn="r" fontAlgn="ctr"/>
                      <a:r>
                        <a:rPr lang="en-US" sz="1000">
                          <a:effectLst/>
                        </a:rPr>
                        <a:t>Lat</a:t>
                      </a:r>
                    </a:p>
                  </a:txBody>
                  <a:tcPr marL="76200" marR="76200" marT="38100" marB="38100" anchor="ctr">
                    <a:lnL>
                      <a:noFill/>
                    </a:lnL>
                    <a:lnR>
                      <a:noFill/>
                    </a:lnR>
                    <a:lnT>
                      <a:noFill/>
                    </a:lnT>
                    <a:lnB>
                      <a:noFill/>
                    </a:lnB>
                    <a:noFill/>
                  </a:tcPr>
                </a:tc>
                <a:tc>
                  <a:txBody>
                    <a:bodyPr/>
                    <a:lstStyle/>
                    <a:p>
                      <a:pPr algn="r" fontAlgn="ctr"/>
                      <a:r>
                        <a:rPr lang="en-US" sz="1000">
                          <a:effectLst/>
                        </a:rPr>
                        <a:t>Long</a:t>
                      </a:r>
                    </a:p>
                  </a:txBody>
                  <a:tcPr marL="76200" marR="76200" marT="38100" marB="38100" anchor="ctr">
                    <a:lnL>
                      <a:noFill/>
                    </a:lnL>
                    <a:lnR>
                      <a:noFill/>
                    </a:lnR>
                    <a:lnT>
                      <a:noFill/>
                    </a:lnT>
                    <a:lnB>
                      <a:noFill/>
                    </a:lnB>
                    <a:noFill/>
                  </a:tcPr>
                </a:tc>
                <a:extLst>
                  <a:ext uri="{0D108BD9-81ED-4DB2-BD59-A6C34878D82A}">
                    <a16:rowId xmlns:a16="http://schemas.microsoft.com/office/drawing/2014/main" val="4050830770"/>
                  </a:ext>
                </a:extLst>
              </a:tr>
              <a:tr h="0">
                <a:tc>
                  <a:txBody>
                    <a:bodyPr/>
                    <a:lstStyle/>
                    <a:p>
                      <a:pPr algn="r" fontAlgn="ctr"/>
                      <a:r>
                        <a:rPr lang="en-US" sz="1000" b="0">
                          <a:effectLst/>
                        </a:rPr>
                        <a:t>0</a:t>
                      </a:r>
                    </a:p>
                  </a:txBody>
                  <a:tcPr marL="76200" marR="76200" marT="38100" marB="38100" anchor="ctr">
                    <a:lnL>
                      <a:noFill/>
                    </a:lnL>
                    <a:lnR>
                      <a:noFill/>
                    </a:lnR>
                    <a:lnT>
                      <a:noFill/>
                    </a:lnT>
                    <a:lnB>
                      <a:noFill/>
                    </a:lnB>
                    <a:noFill/>
                  </a:tcPr>
                </a:tc>
                <a:tc>
                  <a:txBody>
                    <a:bodyPr/>
                    <a:lstStyle/>
                    <a:p>
                      <a:r>
                        <a:rPr lang="en-US" sz="1000">
                          <a:effectLst/>
                        </a:rPr>
                        <a:t>CCAFS LC-40</a:t>
                      </a:r>
                    </a:p>
                  </a:txBody>
                  <a:tcPr marL="76200" marR="76200" marT="38100" marB="38100" anchor="ctr">
                    <a:lnL>
                      <a:noFill/>
                    </a:lnL>
                    <a:lnR>
                      <a:noFill/>
                    </a:lnR>
                    <a:lnT>
                      <a:noFill/>
                    </a:lnT>
                    <a:lnB>
                      <a:noFill/>
                    </a:lnB>
                    <a:noFill/>
                  </a:tcPr>
                </a:tc>
                <a:tc>
                  <a:txBody>
                    <a:bodyPr/>
                    <a:lstStyle/>
                    <a:p>
                      <a:r>
                        <a:rPr lang="en-US" sz="1000">
                          <a:effectLst/>
                        </a:rPr>
                        <a:t>28.562302</a:t>
                      </a:r>
                    </a:p>
                  </a:txBody>
                  <a:tcPr marL="76200" marR="76200" marT="38100" marB="38100" anchor="ctr">
                    <a:lnL>
                      <a:noFill/>
                    </a:lnL>
                    <a:lnR>
                      <a:noFill/>
                    </a:lnR>
                    <a:lnT>
                      <a:noFill/>
                    </a:lnT>
                    <a:lnB>
                      <a:noFill/>
                    </a:lnB>
                    <a:noFill/>
                  </a:tcPr>
                </a:tc>
                <a:tc>
                  <a:txBody>
                    <a:bodyPr/>
                    <a:lstStyle/>
                    <a:p>
                      <a:r>
                        <a:rPr lang="en-US" sz="1000">
                          <a:effectLst/>
                        </a:rPr>
                        <a:t>-80.577356</a:t>
                      </a:r>
                    </a:p>
                  </a:txBody>
                  <a:tcPr marL="76200" marR="76200" marT="38100" marB="38100" anchor="ctr">
                    <a:lnL>
                      <a:noFill/>
                    </a:lnL>
                    <a:lnR>
                      <a:noFill/>
                    </a:lnR>
                    <a:lnT>
                      <a:noFill/>
                    </a:lnT>
                    <a:lnB>
                      <a:noFill/>
                    </a:lnB>
                    <a:noFill/>
                  </a:tcPr>
                </a:tc>
                <a:extLst>
                  <a:ext uri="{0D108BD9-81ED-4DB2-BD59-A6C34878D82A}">
                    <a16:rowId xmlns:a16="http://schemas.microsoft.com/office/drawing/2014/main" val="1315646728"/>
                  </a:ext>
                </a:extLst>
              </a:tr>
              <a:tr h="0">
                <a:tc>
                  <a:txBody>
                    <a:bodyPr/>
                    <a:lstStyle/>
                    <a:p>
                      <a:pPr algn="r" fontAlgn="ctr"/>
                      <a:r>
                        <a:rPr lang="en-US" sz="1000" b="0">
                          <a:effectLst/>
                        </a:rPr>
                        <a:t>1</a:t>
                      </a:r>
                    </a:p>
                  </a:txBody>
                  <a:tcPr marL="76200" marR="76200" marT="38100" marB="38100" anchor="ctr">
                    <a:lnL>
                      <a:noFill/>
                    </a:lnL>
                    <a:lnR>
                      <a:noFill/>
                    </a:lnR>
                    <a:lnT>
                      <a:noFill/>
                    </a:lnT>
                    <a:lnB>
                      <a:noFill/>
                    </a:lnB>
                    <a:noFill/>
                  </a:tcPr>
                </a:tc>
                <a:tc>
                  <a:txBody>
                    <a:bodyPr/>
                    <a:lstStyle/>
                    <a:p>
                      <a:r>
                        <a:rPr lang="en-US" sz="1000">
                          <a:effectLst/>
                        </a:rPr>
                        <a:t>CCAFS SLC-40</a:t>
                      </a:r>
                    </a:p>
                  </a:txBody>
                  <a:tcPr marL="76200" marR="76200" marT="38100" marB="38100" anchor="ctr">
                    <a:lnL>
                      <a:noFill/>
                    </a:lnL>
                    <a:lnR>
                      <a:noFill/>
                    </a:lnR>
                    <a:lnT>
                      <a:noFill/>
                    </a:lnT>
                    <a:lnB>
                      <a:noFill/>
                    </a:lnB>
                    <a:noFill/>
                  </a:tcPr>
                </a:tc>
                <a:tc>
                  <a:txBody>
                    <a:bodyPr/>
                    <a:lstStyle/>
                    <a:p>
                      <a:r>
                        <a:rPr lang="en-US" sz="1000">
                          <a:effectLst/>
                        </a:rPr>
                        <a:t>28.563197</a:t>
                      </a:r>
                    </a:p>
                  </a:txBody>
                  <a:tcPr marL="76200" marR="76200" marT="38100" marB="38100" anchor="ctr">
                    <a:lnL>
                      <a:noFill/>
                    </a:lnL>
                    <a:lnR>
                      <a:noFill/>
                    </a:lnR>
                    <a:lnT>
                      <a:noFill/>
                    </a:lnT>
                    <a:lnB>
                      <a:noFill/>
                    </a:lnB>
                    <a:noFill/>
                  </a:tcPr>
                </a:tc>
                <a:tc>
                  <a:txBody>
                    <a:bodyPr/>
                    <a:lstStyle/>
                    <a:p>
                      <a:r>
                        <a:rPr lang="en-US" sz="1000">
                          <a:effectLst/>
                        </a:rPr>
                        <a:t>-80.576820</a:t>
                      </a:r>
                    </a:p>
                  </a:txBody>
                  <a:tcPr marL="76200" marR="76200" marT="38100" marB="38100" anchor="ctr">
                    <a:lnL>
                      <a:noFill/>
                    </a:lnL>
                    <a:lnR>
                      <a:noFill/>
                    </a:lnR>
                    <a:lnT>
                      <a:noFill/>
                    </a:lnT>
                    <a:lnB>
                      <a:noFill/>
                    </a:lnB>
                    <a:noFill/>
                  </a:tcPr>
                </a:tc>
                <a:extLst>
                  <a:ext uri="{0D108BD9-81ED-4DB2-BD59-A6C34878D82A}">
                    <a16:rowId xmlns:a16="http://schemas.microsoft.com/office/drawing/2014/main" val="2371369322"/>
                  </a:ext>
                </a:extLst>
              </a:tr>
              <a:tr h="0">
                <a:tc>
                  <a:txBody>
                    <a:bodyPr/>
                    <a:lstStyle/>
                    <a:p>
                      <a:pPr algn="r" fontAlgn="ctr"/>
                      <a:r>
                        <a:rPr lang="en-US" sz="1000" b="0">
                          <a:effectLst/>
                        </a:rPr>
                        <a:t>2</a:t>
                      </a:r>
                    </a:p>
                  </a:txBody>
                  <a:tcPr marL="76200" marR="76200" marT="38100" marB="38100" anchor="ctr">
                    <a:lnL>
                      <a:noFill/>
                    </a:lnL>
                    <a:lnR>
                      <a:noFill/>
                    </a:lnR>
                    <a:lnT>
                      <a:noFill/>
                    </a:lnT>
                    <a:lnB>
                      <a:noFill/>
                    </a:lnB>
                    <a:noFill/>
                  </a:tcPr>
                </a:tc>
                <a:tc>
                  <a:txBody>
                    <a:bodyPr/>
                    <a:lstStyle/>
                    <a:p>
                      <a:r>
                        <a:rPr lang="en-US" sz="1000">
                          <a:effectLst/>
                        </a:rPr>
                        <a:t>KSC LC-39A</a:t>
                      </a:r>
                    </a:p>
                  </a:txBody>
                  <a:tcPr marL="76200" marR="76200" marT="38100" marB="38100" anchor="ctr">
                    <a:lnL>
                      <a:noFill/>
                    </a:lnL>
                    <a:lnR>
                      <a:noFill/>
                    </a:lnR>
                    <a:lnT>
                      <a:noFill/>
                    </a:lnT>
                    <a:lnB>
                      <a:noFill/>
                    </a:lnB>
                    <a:noFill/>
                  </a:tcPr>
                </a:tc>
                <a:tc>
                  <a:txBody>
                    <a:bodyPr/>
                    <a:lstStyle/>
                    <a:p>
                      <a:r>
                        <a:rPr lang="en-US" sz="1000">
                          <a:effectLst/>
                        </a:rPr>
                        <a:t>28.573255</a:t>
                      </a:r>
                    </a:p>
                  </a:txBody>
                  <a:tcPr marL="76200" marR="76200" marT="38100" marB="38100" anchor="ctr">
                    <a:lnL>
                      <a:noFill/>
                    </a:lnL>
                    <a:lnR>
                      <a:noFill/>
                    </a:lnR>
                    <a:lnT>
                      <a:noFill/>
                    </a:lnT>
                    <a:lnB>
                      <a:noFill/>
                    </a:lnB>
                    <a:noFill/>
                  </a:tcPr>
                </a:tc>
                <a:tc>
                  <a:txBody>
                    <a:bodyPr/>
                    <a:lstStyle/>
                    <a:p>
                      <a:r>
                        <a:rPr lang="en-US" sz="1000">
                          <a:effectLst/>
                        </a:rPr>
                        <a:t>-80.646895</a:t>
                      </a:r>
                    </a:p>
                  </a:txBody>
                  <a:tcPr marL="76200" marR="76200" marT="38100" marB="38100" anchor="ctr">
                    <a:lnL>
                      <a:noFill/>
                    </a:lnL>
                    <a:lnR>
                      <a:noFill/>
                    </a:lnR>
                    <a:lnT>
                      <a:noFill/>
                    </a:lnT>
                    <a:lnB>
                      <a:noFill/>
                    </a:lnB>
                    <a:noFill/>
                  </a:tcPr>
                </a:tc>
                <a:extLst>
                  <a:ext uri="{0D108BD9-81ED-4DB2-BD59-A6C34878D82A}">
                    <a16:rowId xmlns:a16="http://schemas.microsoft.com/office/drawing/2014/main" val="3453098837"/>
                  </a:ext>
                </a:extLst>
              </a:tr>
              <a:tr h="0">
                <a:tc>
                  <a:txBody>
                    <a:bodyPr/>
                    <a:lstStyle/>
                    <a:p>
                      <a:pPr algn="r" fontAlgn="ctr"/>
                      <a:r>
                        <a:rPr lang="en-US" sz="1000" b="0">
                          <a:effectLst/>
                        </a:rPr>
                        <a:t>3</a:t>
                      </a:r>
                    </a:p>
                  </a:txBody>
                  <a:tcPr marL="76200" marR="76200" marT="38100" marB="38100" anchor="ctr">
                    <a:lnL>
                      <a:noFill/>
                    </a:lnL>
                    <a:lnR>
                      <a:noFill/>
                    </a:lnR>
                    <a:lnT>
                      <a:noFill/>
                    </a:lnT>
                    <a:lnB>
                      <a:noFill/>
                    </a:lnB>
                    <a:noFill/>
                  </a:tcPr>
                </a:tc>
                <a:tc>
                  <a:txBody>
                    <a:bodyPr/>
                    <a:lstStyle/>
                    <a:p>
                      <a:r>
                        <a:rPr lang="en-US" sz="1000">
                          <a:effectLst/>
                        </a:rPr>
                        <a:t>VAFB SLC-4E</a:t>
                      </a:r>
                    </a:p>
                  </a:txBody>
                  <a:tcPr marL="76200" marR="76200" marT="38100" marB="38100" anchor="ctr">
                    <a:lnL>
                      <a:noFill/>
                    </a:lnL>
                    <a:lnR>
                      <a:noFill/>
                    </a:lnR>
                    <a:lnT>
                      <a:noFill/>
                    </a:lnT>
                    <a:lnB>
                      <a:noFill/>
                    </a:lnB>
                    <a:noFill/>
                  </a:tcPr>
                </a:tc>
                <a:tc>
                  <a:txBody>
                    <a:bodyPr/>
                    <a:lstStyle/>
                    <a:p>
                      <a:r>
                        <a:rPr lang="en-US" sz="1000">
                          <a:effectLst/>
                        </a:rPr>
                        <a:t>34.632834</a:t>
                      </a:r>
                    </a:p>
                  </a:txBody>
                  <a:tcPr marL="76200" marR="76200" marT="38100" marB="38100" anchor="ctr">
                    <a:lnL>
                      <a:noFill/>
                    </a:lnL>
                    <a:lnR>
                      <a:noFill/>
                    </a:lnR>
                    <a:lnT>
                      <a:noFill/>
                    </a:lnT>
                    <a:lnB>
                      <a:noFill/>
                    </a:lnB>
                    <a:noFill/>
                  </a:tcPr>
                </a:tc>
                <a:tc>
                  <a:txBody>
                    <a:bodyPr/>
                    <a:lstStyle/>
                    <a:p>
                      <a:r>
                        <a:rPr lang="en-US" sz="1000" dirty="0">
                          <a:effectLst/>
                        </a:rPr>
                        <a:t>-120.610745</a:t>
                      </a:r>
                    </a:p>
                  </a:txBody>
                  <a:tcPr marL="76200" marR="76200" marT="38100" marB="38100" anchor="ctr">
                    <a:lnL>
                      <a:noFill/>
                    </a:lnL>
                    <a:lnR>
                      <a:noFill/>
                    </a:lnR>
                    <a:lnT>
                      <a:noFill/>
                    </a:lnT>
                    <a:lnB>
                      <a:noFill/>
                    </a:lnB>
                    <a:noFill/>
                  </a:tcPr>
                </a:tc>
                <a:extLst>
                  <a:ext uri="{0D108BD9-81ED-4DB2-BD59-A6C34878D82A}">
                    <a16:rowId xmlns:a16="http://schemas.microsoft.com/office/drawing/2014/main" val="79503996"/>
                  </a:ext>
                </a:extLst>
              </a:tr>
            </a:tbl>
          </a:graphicData>
        </a:graphic>
      </p:graphicFrame>
    </p:spTree>
    <p:extLst>
      <p:ext uri="{BB962C8B-B14F-4D97-AF65-F5344CB8AC3E}">
        <p14:creationId xmlns:p14="http://schemas.microsoft.com/office/powerpoint/2010/main" val="1187353377"/>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846F3-FB97-D9F8-7015-98F38EF45A9F}"/>
              </a:ext>
            </a:extLst>
          </p:cNvPr>
          <p:cNvSpPr>
            <a:spLocks noGrp="1"/>
          </p:cNvSpPr>
          <p:nvPr>
            <p:ph type="title"/>
          </p:nvPr>
        </p:nvSpPr>
        <p:spPr/>
        <p:txBody>
          <a:bodyPr/>
          <a:lstStyle/>
          <a:p>
            <a:pPr algn="ctr"/>
            <a:r>
              <a:rPr lang="en-US" sz="3600" b="1" i="0" dirty="0">
                <a:solidFill>
                  <a:srgbClr val="333333"/>
                </a:solidFill>
                <a:effectLst/>
                <a:latin typeface="Microsoft YaHei" panose="020B0503020204020204" pitchFamily="34" charset="-122"/>
                <a:ea typeface="Microsoft YaHei" panose="020B0503020204020204" pitchFamily="34" charset="-122"/>
              </a:rPr>
              <a:t>Hands-on Lab: Build an Interactive Dashboard with </a:t>
            </a:r>
            <a:r>
              <a:rPr lang="en-US" sz="3600" b="1" i="0" dirty="0" err="1">
                <a:solidFill>
                  <a:srgbClr val="333333"/>
                </a:solidFill>
                <a:effectLst/>
                <a:latin typeface="Microsoft YaHei" panose="020B0503020204020204" pitchFamily="34" charset="-122"/>
                <a:ea typeface="Microsoft YaHei" panose="020B0503020204020204" pitchFamily="34" charset="-122"/>
              </a:rPr>
              <a:t>Ploty</a:t>
            </a:r>
            <a:r>
              <a:rPr lang="en-US" sz="3600" b="1" i="0" dirty="0">
                <a:solidFill>
                  <a:srgbClr val="333333"/>
                </a:solidFill>
                <a:effectLst/>
                <a:latin typeface="Microsoft YaHei" panose="020B0503020204020204" pitchFamily="34" charset="-122"/>
                <a:ea typeface="Microsoft YaHei" panose="020B0503020204020204" pitchFamily="34" charset="-122"/>
              </a:rPr>
              <a:t> Dash</a:t>
            </a:r>
            <a:br>
              <a:rPr lang="en-US" b="1" i="0" dirty="0">
                <a:solidFill>
                  <a:srgbClr val="333333"/>
                </a:solidFill>
                <a:effectLst/>
                <a:latin typeface="Microsoft YaHei" panose="020B0503020204020204" pitchFamily="34" charset="-122"/>
                <a:ea typeface="Microsoft YaHei" panose="020B0503020204020204" pitchFamily="34" charset="-122"/>
              </a:rPr>
            </a:br>
            <a:endParaRPr lang="en-US" dirty="0"/>
          </a:p>
        </p:txBody>
      </p:sp>
      <p:sp>
        <p:nvSpPr>
          <p:cNvPr id="3" name="Content Placeholder 2">
            <a:extLst>
              <a:ext uri="{FF2B5EF4-FFF2-40B4-BE49-F238E27FC236}">
                <a16:creationId xmlns:a16="http://schemas.microsoft.com/office/drawing/2014/main" id="{BA4E3D71-D852-7828-7498-8277A550B261}"/>
              </a:ext>
            </a:extLst>
          </p:cNvPr>
          <p:cNvSpPr>
            <a:spLocks noGrp="1"/>
          </p:cNvSpPr>
          <p:nvPr>
            <p:ph idx="1"/>
          </p:nvPr>
        </p:nvSpPr>
        <p:spPr>
          <a:xfrm>
            <a:off x="838199" y="1825625"/>
            <a:ext cx="10858081" cy="334771"/>
          </a:xfrm>
        </p:spPr>
        <p:txBody>
          <a:bodyPr/>
          <a:lstStyle/>
          <a:p>
            <a:pPr marL="0" indent="0">
              <a:buNone/>
            </a:pPr>
            <a:r>
              <a:rPr lang="en-US" sz="1400" u="sng" dirty="0">
                <a:solidFill>
                  <a:srgbClr val="333333"/>
                </a:solidFill>
                <a:latin typeface="Microsoft YaHei" panose="020B0503020204020204" pitchFamily="34" charset="-122"/>
                <a:ea typeface="Microsoft YaHei" panose="020B0503020204020204" pitchFamily="34" charset="-122"/>
              </a:rPr>
              <a:t>B</a:t>
            </a:r>
            <a:r>
              <a:rPr lang="en-US" sz="1400" b="0" i="0" u="sng" dirty="0">
                <a:solidFill>
                  <a:srgbClr val="333333"/>
                </a:solidFill>
                <a:effectLst/>
                <a:latin typeface="Microsoft YaHei" panose="020B0503020204020204" pitchFamily="34" charset="-122"/>
                <a:ea typeface="Microsoft YaHei" panose="020B0503020204020204" pitchFamily="34" charset="-122"/>
              </a:rPr>
              <a:t>uilding a </a:t>
            </a:r>
            <a:r>
              <a:rPr lang="en-US" sz="1400" b="0" i="0" u="sng" dirty="0" err="1">
                <a:solidFill>
                  <a:srgbClr val="333333"/>
                </a:solidFill>
                <a:effectLst/>
                <a:latin typeface="Microsoft YaHei" panose="020B0503020204020204" pitchFamily="34" charset="-122"/>
                <a:ea typeface="Microsoft YaHei" panose="020B0503020204020204" pitchFamily="34" charset="-122"/>
              </a:rPr>
              <a:t>Plotly</a:t>
            </a:r>
            <a:r>
              <a:rPr lang="en-US" sz="1400" b="0" i="0" u="sng" dirty="0">
                <a:solidFill>
                  <a:srgbClr val="333333"/>
                </a:solidFill>
                <a:effectLst/>
                <a:latin typeface="Microsoft YaHei" panose="020B0503020204020204" pitchFamily="34" charset="-122"/>
                <a:ea typeface="Microsoft YaHei" panose="020B0503020204020204" pitchFamily="34" charset="-122"/>
              </a:rPr>
              <a:t> Dash application for users to perform interactive visual analytics on SpaceX launch data in real-time</a:t>
            </a:r>
            <a:r>
              <a:rPr lang="en-US" sz="1400" b="0" i="0" dirty="0">
                <a:solidFill>
                  <a:srgbClr val="333333"/>
                </a:solidFill>
                <a:effectLst/>
                <a:latin typeface="Microsoft YaHei" panose="020B0503020204020204" pitchFamily="34" charset="-122"/>
                <a:ea typeface="Microsoft YaHei" panose="020B0503020204020204" pitchFamily="34" charset="-122"/>
              </a:rPr>
              <a:t>.</a:t>
            </a:r>
            <a:endParaRPr lang="en-US" sz="1400" dirty="0"/>
          </a:p>
        </p:txBody>
      </p:sp>
      <p:sp>
        <p:nvSpPr>
          <p:cNvPr id="5" name="TextBox 4">
            <a:extLst>
              <a:ext uri="{FF2B5EF4-FFF2-40B4-BE49-F238E27FC236}">
                <a16:creationId xmlns:a16="http://schemas.microsoft.com/office/drawing/2014/main" id="{FFCC1115-A43D-AE59-0B93-289C45DF87A9}"/>
              </a:ext>
            </a:extLst>
          </p:cNvPr>
          <p:cNvSpPr txBox="1"/>
          <p:nvPr/>
        </p:nvSpPr>
        <p:spPr>
          <a:xfrm>
            <a:off x="331597" y="2297401"/>
            <a:ext cx="11364683" cy="523220"/>
          </a:xfrm>
          <a:prstGeom prst="rect">
            <a:avLst/>
          </a:prstGeom>
          <a:noFill/>
        </p:spPr>
        <p:txBody>
          <a:bodyPr wrap="square">
            <a:spAutoFit/>
          </a:bodyPr>
          <a:lstStyle/>
          <a:p>
            <a:r>
              <a:rPr lang="en-US" sz="1400" b="0" i="0" dirty="0">
                <a:solidFill>
                  <a:srgbClr val="333333"/>
                </a:solidFill>
                <a:effectLst/>
                <a:latin typeface="Microsoft YaHei" panose="020B0503020204020204" pitchFamily="34" charset="-122"/>
                <a:ea typeface="Microsoft YaHei" panose="020B0503020204020204" pitchFamily="34" charset="-122"/>
              </a:rPr>
              <a:t>This dashboard application contains input components such as a dropdown list and a range slider to</a:t>
            </a:r>
            <a:br>
              <a:rPr lang="en-US" sz="1400" dirty="0"/>
            </a:br>
            <a:r>
              <a:rPr lang="en-US" sz="1400" b="0" i="0" dirty="0">
                <a:solidFill>
                  <a:srgbClr val="333333"/>
                </a:solidFill>
                <a:effectLst/>
                <a:latin typeface="Microsoft YaHei" panose="020B0503020204020204" pitchFamily="34" charset="-122"/>
                <a:ea typeface="Microsoft YaHei" panose="020B0503020204020204" pitchFamily="34" charset="-122"/>
              </a:rPr>
              <a:t>interact with a pie chart and a scatter point chart. You will be guided to build this dashboard application via the following tasks:</a:t>
            </a:r>
            <a:endParaRPr lang="en-US" sz="1400" dirty="0"/>
          </a:p>
        </p:txBody>
      </p:sp>
      <p:sp>
        <p:nvSpPr>
          <p:cNvPr id="6" name="Rectangle 1">
            <a:extLst>
              <a:ext uri="{FF2B5EF4-FFF2-40B4-BE49-F238E27FC236}">
                <a16:creationId xmlns:a16="http://schemas.microsoft.com/office/drawing/2014/main" id="{387397AC-B75B-D6C6-4533-096126323168}"/>
              </a:ext>
            </a:extLst>
          </p:cNvPr>
          <p:cNvSpPr>
            <a:spLocks noChangeArrowheads="1"/>
          </p:cNvSpPr>
          <p:nvPr/>
        </p:nvSpPr>
        <p:spPr bwMode="auto">
          <a:xfrm>
            <a:off x="1874375" y="2820621"/>
            <a:ext cx="8279126" cy="1415772"/>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33333"/>
                </a:solidFill>
                <a:effectLst/>
                <a:latin typeface="Microsoft YaHei" panose="020B0503020204020204" pitchFamily="34" charset="-122"/>
                <a:ea typeface="Microsoft YaHei" panose="020B0503020204020204" pitchFamily="34" charset="-122"/>
              </a:rPr>
              <a:t>TASK 1: Add a Launch Site Drop-down Input Component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33333"/>
                </a:solidFill>
                <a:effectLst/>
                <a:latin typeface="Microsoft YaHei" panose="020B0503020204020204" pitchFamily="34" charset="-122"/>
                <a:ea typeface="Microsoft YaHei" panose="020B0503020204020204" pitchFamily="34" charset="-122"/>
              </a:rPr>
              <a:t>TASK 2: Add a callback function to render </a:t>
            </a:r>
            <a:r>
              <a:rPr kumimoji="0" lang="en-US" altLang="en-US" sz="1400" b="0" i="0" u="none" strike="noStrike" cap="none" normalizeH="0" baseline="0" dirty="0">
                <a:ln>
                  <a:noFill/>
                </a:ln>
                <a:solidFill>
                  <a:srgbClr val="E83E8C"/>
                </a:solidFill>
                <a:effectLst/>
                <a:latin typeface="Consolas" panose="020B0609020204030204" pitchFamily="49" charset="0"/>
                <a:ea typeface="Microsoft YaHei" panose="020B0503020204020204" pitchFamily="34" charset="-122"/>
              </a:rPr>
              <a:t>success-pie-chart</a:t>
            </a:r>
            <a:r>
              <a:rPr kumimoji="0" lang="en-US" altLang="en-US" sz="1400" b="0" i="0" u="none" strike="noStrike" cap="none" normalizeH="0" baseline="0" dirty="0">
                <a:ln>
                  <a:noFill/>
                </a:ln>
                <a:solidFill>
                  <a:srgbClr val="333333"/>
                </a:solidFill>
                <a:effectLst/>
                <a:latin typeface="Microsoft YaHei" panose="020B0503020204020204" pitchFamily="34" charset="-122"/>
                <a:ea typeface="Microsoft YaHei" panose="020B0503020204020204" pitchFamily="34" charset="-122"/>
              </a:rPr>
              <a:t> based on selected site dropdown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33333"/>
                </a:solidFill>
                <a:effectLst/>
                <a:latin typeface="Microsoft YaHei" panose="020B0503020204020204" pitchFamily="34" charset="-122"/>
                <a:ea typeface="Microsoft YaHei" panose="020B0503020204020204" pitchFamily="34" charset="-122"/>
              </a:rPr>
              <a:t>TASK 3: Add a Range Slider to Select Payload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33333"/>
                </a:solidFill>
                <a:effectLst/>
                <a:latin typeface="Microsoft YaHei" panose="020B0503020204020204" pitchFamily="34" charset="-122"/>
                <a:ea typeface="Microsoft YaHei" panose="020B0503020204020204" pitchFamily="34" charset="-122"/>
              </a:rPr>
              <a:t>TASK 4: Add a callback function to render the </a:t>
            </a:r>
            <a:r>
              <a:rPr kumimoji="0" lang="en-US" altLang="en-US" sz="1400" b="0" i="0" u="none" strike="noStrike" cap="none" normalizeH="0" baseline="0" dirty="0">
                <a:ln>
                  <a:noFill/>
                </a:ln>
                <a:solidFill>
                  <a:srgbClr val="E83E8C"/>
                </a:solidFill>
                <a:effectLst/>
                <a:latin typeface="Consolas" panose="020B0609020204030204" pitchFamily="49" charset="0"/>
                <a:ea typeface="Microsoft YaHei" panose="020B0503020204020204" pitchFamily="34" charset="-122"/>
              </a:rPr>
              <a:t>success-payload-scatter-chart</a:t>
            </a:r>
            <a:r>
              <a:rPr kumimoji="0" lang="en-US" altLang="en-US" sz="1400" b="0" i="0" u="none" strike="noStrike" cap="none" normalizeH="0" baseline="0" dirty="0">
                <a:ln>
                  <a:noFill/>
                </a:ln>
                <a:solidFill>
                  <a:srgbClr val="333333"/>
                </a:solidFill>
                <a:effectLst/>
                <a:latin typeface="Microsoft YaHei" panose="020B0503020204020204" pitchFamily="34" charset="-122"/>
                <a:ea typeface="Microsoft YaHei" panose="020B0503020204020204" pitchFamily="34" charset="-122"/>
              </a:rPr>
              <a:t> scatter plot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7AF912E0-DDD1-A5D7-71E5-CA3B72B90C14}"/>
              </a:ext>
            </a:extLst>
          </p:cNvPr>
          <p:cNvPicPr>
            <a:picLocks noChangeAspect="1"/>
          </p:cNvPicPr>
          <p:nvPr/>
        </p:nvPicPr>
        <p:blipFill>
          <a:blip r:embed="rId2"/>
          <a:stretch>
            <a:fillRect/>
          </a:stretch>
        </p:blipFill>
        <p:spPr>
          <a:xfrm>
            <a:off x="2110154" y="4510700"/>
            <a:ext cx="6219930" cy="1689653"/>
          </a:xfrm>
          <a:prstGeom prst="rect">
            <a:avLst/>
          </a:prstGeom>
        </p:spPr>
      </p:pic>
    </p:spTree>
    <p:extLst>
      <p:ext uri="{BB962C8B-B14F-4D97-AF65-F5344CB8AC3E}">
        <p14:creationId xmlns:p14="http://schemas.microsoft.com/office/powerpoint/2010/main" val="33056464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34223"/>
            <a:ext cx="9745589" cy="401638"/>
          </a:xfrm>
          <a:prstGeom prst="rect">
            <a:avLst/>
          </a:prstGeom>
        </p:spPr>
        <p:txBody>
          <a:bodyPr vert="horz" lIns="91440" tIns="45720" rIns="91440" bIns="45720" rtlCol="0" anchor="t">
            <a:normAutofit lnSpcReduction="10000"/>
          </a:bodyPr>
          <a:lstStyle/>
          <a:p>
            <a:pPr marL="0" indent="0">
              <a:lnSpc>
                <a:spcPct val="100000"/>
              </a:lnSpc>
              <a:spcBef>
                <a:spcPts val="1400"/>
              </a:spcBef>
              <a:buNone/>
            </a:pPr>
            <a:r>
              <a:rPr lang="en-US" sz="2200" u="sng" dirty="0">
                <a:solidFill>
                  <a:schemeClr val="accent3">
                    <a:lumMod val="25000"/>
                  </a:schemeClr>
                </a:solidFill>
                <a:latin typeface="Abadi" panose="020B0604020104020204" pitchFamily="34" charset="0"/>
              </a:rPr>
              <a:t>Plots/graphs and interactions added to the </a:t>
            </a:r>
            <a:r>
              <a:rPr lang="en-US" sz="2200" u="sng" dirty="0" err="1">
                <a:solidFill>
                  <a:schemeClr val="accent3">
                    <a:lumMod val="25000"/>
                  </a:schemeClr>
                </a:solidFill>
                <a:latin typeface="Abadi" panose="020B0604020104020204" pitchFamily="34" charset="0"/>
              </a:rPr>
              <a:t>Plotly</a:t>
            </a:r>
            <a:r>
              <a:rPr lang="en-US" sz="2200" u="sng" dirty="0">
                <a:solidFill>
                  <a:schemeClr val="accent3">
                    <a:lumMod val="25000"/>
                  </a:schemeClr>
                </a:solidFill>
                <a:latin typeface="Abadi" panose="020B0604020104020204" pitchFamily="34" charset="0"/>
              </a:rPr>
              <a:t> dashboard</a:t>
            </a: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Building a Dashboard with </a:t>
            </a:r>
            <a:r>
              <a:rPr lang="en-US" dirty="0" err="1">
                <a:solidFill>
                  <a:srgbClr val="0B49CB"/>
                </a:solidFill>
                <a:latin typeface="Abadi"/>
              </a:rPr>
              <a:t>Plotly</a:t>
            </a:r>
            <a:r>
              <a:rPr lang="en-US" dirty="0">
                <a:solidFill>
                  <a:srgbClr val="0B49CB"/>
                </a:solidFill>
                <a:latin typeface="Abadi"/>
              </a:rPr>
              <a:t> Dash</a:t>
            </a:r>
          </a:p>
        </p:txBody>
      </p:sp>
      <p:sp>
        <p:nvSpPr>
          <p:cNvPr id="7" name="TextBox 6">
            <a:extLst>
              <a:ext uri="{FF2B5EF4-FFF2-40B4-BE49-F238E27FC236}">
                <a16:creationId xmlns:a16="http://schemas.microsoft.com/office/drawing/2014/main" id="{34F93872-41D0-8856-10C3-C7FA596151E8}"/>
              </a:ext>
            </a:extLst>
          </p:cNvPr>
          <p:cNvSpPr txBox="1"/>
          <p:nvPr/>
        </p:nvSpPr>
        <p:spPr>
          <a:xfrm>
            <a:off x="770011" y="2080009"/>
            <a:ext cx="11056899" cy="2862322"/>
          </a:xfrm>
          <a:prstGeom prst="rect">
            <a:avLst/>
          </a:prstGeom>
          <a:noFill/>
        </p:spPr>
        <p:txBody>
          <a:bodyPr wrap="square" rtlCol="0">
            <a:spAutoFit/>
          </a:bodyPr>
          <a:lstStyle/>
          <a:p>
            <a:pPr marL="342900" indent="-342900">
              <a:buFont typeface="+mj-lt"/>
              <a:buAutoNum type="arabicPeriod"/>
            </a:pPr>
            <a:r>
              <a:rPr lang="en-US" sz="1800" b="0" i="0" u="none" strike="noStrike" dirty="0">
                <a:solidFill>
                  <a:srgbClr val="000000"/>
                </a:solidFill>
                <a:effectLst/>
                <a:latin typeface="Aptos Narrow" panose="020B0004020202020204" pitchFamily="34" charset="0"/>
              </a:rPr>
              <a:t>Setup an </a:t>
            </a:r>
            <a:r>
              <a:rPr lang="en-US" sz="1800" b="0" i="0" u="none" strike="noStrike" dirty="0" err="1">
                <a:solidFill>
                  <a:srgbClr val="000000"/>
                </a:solidFill>
                <a:effectLst/>
                <a:latin typeface="Aptos Narrow" panose="020B0004020202020204" pitchFamily="34" charset="0"/>
              </a:rPr>
              <a:t>ngrok</a:t>
            </a:r>
            <a:r>
              <a:rPr lang="en-US" sz="1800" b="0" i="0" u="none" strike="noStrike" dirty="0">
                <a:solidFill>
                  <a:srgbClr val="000000"/>
                </a:solidFill>
                <a:effectLst/>
                <a:latin typeface="Aptos Narrow" panose="020B0004020202020204" pitchFamily="34" charset="0"/>
              </a:rPr>
              <a:t> tunnel at port '8050’</a:t>
            </a:r>
            <a:r>
              <a:rPr lang="en-US" dirty="0"/>
              <a:t> </a:t>
            </a:r>
          </a:p>
          <a:p>
            <a:pPr marL="342900" indent="-342900">
              <a:buFont typeface="+mj-lt"/>
              <a:buAutoNum type="arabicPeriod"/>
            </a:pPr>
            <a:r>
              <a:rPr lang="en-US" sz="1800" b="0" i="0" u="none" strike="noStrike" dirty="0">
                <a:solidFill>
                  <a:srgbClr val="000000"/>
                </a:solidFill>
                <a:effectLst/>
                <a:latin typeface="Aptos Narrow" panose="020B0004020202020204" pitchFamily="34" charset="0"/>
              </a:rPr>
              <a:t>Loaded data from </a:t>
            </a:r>
            <a:r>
              <a:rPr lang="en-US" sz="1800" b="0" i="0" u="none" strike="noStrike" dirty="0" err="1">
                <a:solidFill>
                  <a:srgbClr val="000000"/>
                </a:solidFill>
                <a:effectLst/>
                <a:latin typeface="Aptos Narrow" panose="020B0004020202020204" pitchFamily="34" charset="0"/>
              </a:rPr>
              <a:t>spacex_launch_dash.cvs</a:t>
            </a:r>
            <a:r>
              <a:rPr lang="en-US" sz="1800" b="0" i="0" u="none" strike="noStrike" dirty="0">
                <a:solidFill>
                  <a:srgbClr val="000000"/>
                </a:solidFill>
                <a:effectLst/>
                <a:latin typeface="Aptos Narrow" panose="020B0004020202020204" pitchFamily="34" charset="0"/>
              </a:rPr>
              <a:t> to a data frame - </a:t>
            </a:r>
            <a:r>
              <a:rPr lang="en-US" sz="1800" b="0" i="0" u="none" strike="noStrike" dirty="0" err="1">
                <a:solidFill>
                  <a:srgbClr val="000000"/>
                </a:solidFill>
                <a:effectLst/>
                <a:latin typeface="Aptos Narrow" panose="020B0004020202020204" pitchFamily="34" charset="0"/>
              </a:rPr>
              <a:t>spacex_df</a:t>
            </a:r>
            <a:r>
              <a:rPr lang="en-US" dirty="0"/>
              <a:t> </a:t>
            </a:r>
          </a:p>
          <a:p>
            <a:pPr marL="342900" indent="-342900">
              <a:buFont typeface="+mj-lt"/>
              <a:buAutoNum type="arabicPeriod"/>
            </a:pPr>
            <a:r>
              <a:rPr lang="en-US" dirty="0"/>
              <a:t>Created options for a dropdown ("All Sites', unique launch sites)</a:t>
            </a:r>
          </a:p>
          <a:p>
            <a:pPr marL="342900" indent="-342900">
              <a:buFont typeface="+mj-lt"/>
              <a:buAutoNum type="arabicPeriod"/>
            </a:pPr>
            <a:r>
              <a:rPr lang="en-US" sz="1800" b="0" i="0" u="none" strike="noStrike" dirty="0">
                <a:solidFill>
                  <a:srgbClr val="000000"/>
                </a:solidFill>
                <a:effectLst/>
                <a:latin typeface="Aptos Narrow" panose="020B0004020202020204" pitchFamily="34" charset="0"/>
              </a:rPr>
              <a:t>Created the dash application and layout</a:t>
            </a:r>
            <a:r>
              <a:rPr lang="en-US" dirty="0"/>
              <a:t> </a:t>
            </a:r>
          </a:p>
          <a:p>
            <a:pPr marL="342900" indent="-342900">
              <a:buFont typeface="+mj-lt"/>
              <a:buAutoNum type="arabicPeriod"/>
            </a:pPr>
            <a:r>
              <a:rPr lang="en-US" sz="1800" b="0" i="0" u="none" strike="noStrike" dirty="0">
                <a:solidFill>
                  <a:srgbClr val="000000"/>
                </a:solidFill>
                <a:effectLst/>
                <a:latin typeface="Aptos Narrow" panose="020B0004020202020204" pitchFamily="34" charset="0"/>
              </a:rPr>
              <a:t>Added dropdown list for launch site selection</a:t>
            </a:r>
            <a:r>
              <a:rPr lang="en-US" dirty="0"/>
              <a:t> </a:t>
            </a:r>
          </a:p>
          <a:p>
            <a:pPr marL="342900" indent="-342900">
              <a:buFont typeface="+mj-lt"/>
              <a:buAutoNum type="arabicPeriod"/>
            </a:pPr>
            <a:r>
              <a:rPr lang="en-US" sz="1800" b="0" i="0" u="none" strike="noStrike" dirty="0">
                <a:solidFill>
                  <a:srgbClr val="000000"/>
                </a:solidFill>
                <a:effectLst/>
                <a:latin typeface="Aptos Narrow" panose="020B0004020202020204" pitchFamily="34" charset="0"/>
              </a:rPr>
              <a:t>Added pie chart to show successful launches for all sites/specific site</a:t>
            </a:r>
            <a:r>
              <a:rPr lang="en-US" dirty="0"/>
              <a:t> </a:t>
            </a:r>
          </a:p>
          <a:p>
            <a:pPr marL="342900" indent="-342900">
              <a:buFont typeface="+mj-lt"/>
              <a:buAutoNum type="arabicPeriod"/>
            </a:pPr>
            <a:r>
              <a:rPr lang="en-US" sz="1800" b="0" i="0" u="none" strike="noStrike" dirty="0">
                <a:solidFill>
                  <a:srgbClr val="000000"/>
                </a:solidFill>
                <a:effectLst/>
                <a:latin typeface="Aptos Narrow" panose="020B0004020202020204" pitchFamily="34" charset="0"/>
              </a:rPr>
              <a:t>Added slider to select payload range for scatter chart</a:t>
            </a:r>
            <a:r>
              <a:rPr lang="en-US" dirty="0"/>
              <a:t> </a:t>
            </a:r>
          </a:p>
          <a:p>
            <a:pPr marL="342900" indent="-342900">
              <a:buFont typeface="+mj-lt"/>
              <a:buAutoNum type="arabicPeriod"/>
            </a:pPr>
            <a:r>
              <a:rPr lang="en-US" sz="1800" b="0" i="0" u="none" strike="noStrike" dirty="0">
                <a:solidFill>
                  <a:srgbClr val="000000"/>
                </a:solidFill>
                <a:effectLst/>
                <a:latin typeface="Aptos Narrow" panose="020B0004020202020204" pitchFamily="34" charset="0"/>
              </a:rPr>
              <a:t>Added scatter chart to show </a:t>
            </a:r>
            <a:r>
              <a:rPr lang="en-US" sz="1800" b="0" i="0" u="none" strike="noStrike" dirty="0" err="1">
                <a:solidFill>
                  <a:srgbClr val="000000"/>
                </a:solidFill>
                <a:effectLst/>
                <a:latin typeface="Aptos Narrow" panose="020B0004020202020204" pitchFamily="34" charset="0"/>
              </a:rPr>
              <a:t>correclation</a:t>
            </a:r>
            <a:r>
              <a:rPr lang="en-US" sz="1800" b="0" i="0" u="none" strike="noStrike" dirty="0">
                <a:solidFill>
                  <a:srgbClr val="000000"/>
                </a:solidFill>
                <a:effectLst/>
                <a:latin typeface="Aptos Narrow" panose="020B0004020202020204" pitchFamily="34" charset="0"/>
              </a:rPr>
              <a:t> between payload and launch success</a:t>
            </a:r>
            <a:r>
              <a:rPr lang="en-US" dirty="0"/>
              <a:t> </a:t>
            </a:r>
          </a:p>
          <a:p>
            <a:pPr marL="342900" indent="-342900">
              <a:buFont typeface="+mj-lt"/>
              <a:buAutoNum type="arabicPeriod"/>
            </a:pPr>
            <a:r>
              <a:rPr lang="en-US" sz="1800" b="0" i="0" u="none" strike="noStrike" dirty="0">
                <a:solidFill>
                  <a:srgbClr val="000000"/>
                </a:solidFill>
                <a:effectLst/>
                <a:latin typeface="Aptos Narrow" panose="020B0004020202020204" pitchFamily="34" charset="0"/>
              </a:rPr>
              <a:t>Added a callback function for `site-dropdown` as input, `success-pie-chart` as output</a:t>
            </a:r>
            <a:r>
              <a:rPr lang="en-US" dirty="0"/>
              <a:t> </a:t>
            </a:r>
          </a:p>
          <a:p>
            <a:pPr marL="342900" indent="-342900">
              <a:buFont typeface="+mj-lt"/>
              <a:buAutoNum type="arabicPeriod"/>
            </a:pPr>
            <a:r>
              <a:rPr lang="en-US" sz="1800" b="0" i="0" u="none" strike="noStrike" dirty="0">
                <a:solidFill>
                  <a:srgbClr val="000000"/>
                </a:solidFill>
                <a:effectLst/>
                <a:latin typeface="Aptos Narrow" panose="020B0004020202020204" pitchFamily="34" charset="0"/>
              </a:rPr>
              <a:t>Added a callback function for `site-dropdown` as input, `success-pie-chart` as output</a:t>
            </a:r>
            <a:r>
              <a:rPr lang="en-US" dirty="0"/>
              <a:t> </a:t>
            </a:r>
          </a:p>
        </p:txBody>
      </p:sp>
      <p:sp>
        <p:nvSpPr>
          <p:cNvPr id="8" name="TextBox 7">
            <a:extLst>
              <a:ext uri="{FF2B5EF4-FFF2-40B4-BE49-F238E27FC236}">
                <a16:creationId xmlns:a16="http://schemas.microsoft.com/office/drawing/2014/main" id="{A1F40ACA-5131-2689-B60A-D47F56BD00C3}"/>
              </a:ext>
            </a:extLst>
          </p:cNvPr>
          <p:cNvSpPr txBox="1"/>
          <p:nvPr/>
        </p:nvSpPr>
        <p:spPr>
          <a:xfrm>
            <a:off x="592853" y="5335675"/>
            <a:ext cx="9495692" cy="369332"/>
          </a:xfrm>
          <a:prstGeom prst="rect">
            <a:avLst/>
          </a:prstGeom>
          <a:noFill/>
        </p:spPr>
        <p:txBody>
          <a:bodyPr wrap="square" rtlCol="0">
            <a:spAutoFit/>
          </a:bodyPr>
          <a:lstStyle/>
          <a:p>
            <a:r>
              <a:rPr lang="en-US" dirty="0"/>
              <a:t>The </a:t>
            </a:r>
            <a:r>
              <a:rPr lang="en-US" dirty="0" err="1"/>
              <a:t>Plotly</a:t>
            </a:r>
            <a:r>
              <a:rPr lang="en-US" dirty="0"/>
              <a:t> Dashboard Notebook - </a:t>
            </a:r>
            <a:r>
              <a:rPr lang="en-US" sz="1400" dirty="0">
                <a:hlinkClick r:id="rId4"/>
              </a:rPr>
              <a:t>https://github.com/flurpo/IBMspx/blob/main/spacex_dash_app_20240914.ipynb</a:t>
            </a:r>
            <a:endParaRPr lang="en-US" sz="1400" dirty="0"/>
          </a:p>
        </p:txBody>
      </p:sp>
      <p:sp>
        <p:nvSpPr>
          <p:cNvPr id="2" name="TextBox 1">
            <a:extLst>
              <a:ext uri="{FF2B5EF4-FFF2-40B4-BE49-F238E27FC236}">
                <a16:creationId xmlns:a16="http://schemas.microsoft.com/office/drawing/2014/main" id="{9C5FAD59-6CCA-A438-5139-BA3B55687892}"/>
              </a:ext>
            </a:extLst>
          </p:cNvPr>
          <p:cNvSpPr txBox="1"/>
          <p:nvPr/>
        </p:nvSpPr>
        <p:spPr>
          <a:xfrm>
            <a:off x="592853" y="5858188"/>
            <a:ext cx="9197954" cy="369332"/>
          </a:xfrm>
          <a:prstGeom prst="rect">
            <a:avLst/>
          </a:prstGeom>
          <a:noFill/>
        </p:spPr>
        <p:txBody>
          <a:bodyPr wrap="square" rtlCol="0">
            <a:spAutoFit/>
          </a:bodyPr>
          <a:lstStyle/>
          <a:p>
            <a:r>
              <a:rPr lang="en-US" dirty="0"/>
              <a:t>The </a:t>
            </a:r>
            <a:r>
              <a:rPr lang="en-US" dirty="0" err="1"/>
              <a:t>Plotly</a:t>
            </a:r>
            <a:r>
              <a:rPr lang="en-US" dirty="0"/>
              <a:t> Dashboard App to run as a standalone Python application through a browser -  </a:t>
            </a:r>
          </a:p>
        </p:txBody>
      </p:sp>
    </p:spTree>
    <p:extLst>
      <p:ext uri="{BB962C8B-B14F-4D97-AF65-F5344CB8AC3E}">
        <p14:creationId xmlns:p14="http://schemas.microsoft.com/office/powerpoint/2010/main" val="33453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Building a Dashboard with </a:t>
            </a:r>
            <a:r>
              <a:rPr lang="en-US" dirty="0" err="1">
                <a:solidFill>
                  <a:srgbClr val="0B49CB"/>
                </a:solidFill>
                <a:latin typeface="Abadi"/>
              </a:rPr>
              <a:t>Plotly</a:t>
            </a:r>
            <a:r>
              <a:rPr lang="en-US" dirty="0">
                <a:solidFill>
                  <a:srgbClr val="0B49CB"/>
                </a:solidFill>
                <a:latin typeface="Abadi"/>
              </a:rPr>
              <a:t> Dash</a:t>
            </a:r>
          </a:p>
        </p:txBody>
      </p:sp>
      <p:sp>
        <p:nvSpPr>
          <p:cNvPr id="7" name="TextBox 6">
            <a:extLst>
              <a:ext uri="{FF2B5EF4-FFF2-40B4-BE49-F238E27FC236}">
                <a16:creationId xmlns:a16="http://schemas.microsoft.com/office/drawing/2014/main" id="{8F6CDDD2-DD39-DF18-147D-A123C534C0C0}"/>
              </a:ext>
            </a:extLst>
          </p:cNvPr>
          <p:cNvSpPr txBox="1"/>
          <p:nvPr/>
        </p:nvSpPr>
        <p:spPr>
          <a:xfrm>
            <a:off x="2218513" y="6134823"/>
            <a:ext cx="7867859" cy="584775"/>
          </a:xfrm>
          <a:prstGeom prst="rect">
            <a:avLst/>
          </a:prstGeom>
          <a:noFill/>
        </p:spPr>
        <p:txBody>
          <a:bodyPr wrap="square" rtlCol="0">
            <a:spAutoFit/>
          </a:bodyPr>
          <a:lstStyle/>
          <a:p>
            <a:r>
              <a:rPr lang="en-US" dirty="0"/>
              <a:t>PDF of </a:t>
            </a:r>
            <a:r>
              <a:rPr lang="en-US" dirty="0" err="1"/>
              <a:t>Plotly</a:t>
            </a:r>
            <a:r>
              <a:rPr lang="en-US" dirty="0"/>
              <a:t> Dashboard - </a:t>
            </a:r>
            <a:r>
              <a:rPr lang="en-US" sz="1400" dirty="0">
                <a:hlinkClick r:id="rId4"/>
              </a:rPr>
              <a:t>https://github.com/flurpo/IBMspx/blob/main/Plotly_spacex_dash_app_20240914.pdf</a:t>
            </a:r>
            <a:endParaRPr lang="en-US" sz="1400" dirty="0"/>
          </a:p>
        </p:txBody>
      </p:sp>
      <p:pic>
        <p:nvPicPr>
          <p:cNvPr id="5" name="Picture 4">
            <a:extLst>
              <a:ext uri="{FF2B5EF4-FFF2-40B4-BE49-F238E27FC236}">
                <a16:creationId xmlns:a16="http://schemas.microsoft.com/office/drawing/2014/main" id="{0665154D-0903-1256-1C3C-9DABF9D3D96A}"/>
              </a:ext>
            </a:extLst>
          </p:cNvPr>
          <p:cNvPicPr>
            <a:picLocks noChangeAspect="1"/>
          </p:cNvPicPr>
          <p:nvPr/>
        </p:nvPicPr>
        <p:blipFill>
          <a:blip r:embed="rId5"/>
          <a:stretch>
            <a:fillRect/>
          </a:stretch>
        </p:blipFill>
        <p:spPr>
          <a:xfrm>
            <a:off x="1762150" y="1472423"/>
            <a:ext cx="8229600" cy="2235583"/>
          </a:xfrm>
          <a:prstGeom prst="rect">
            <a:avLst/>
          </a:prstGeom>
        </p:spPr>
      </p:pic>
      <p:pic>
        <p:nvPicPr>
          <p:cNvPr id="9" name="Picture 8">
            <a:extLst>
              <a:ext uri="{FF2B5EF4-FFF2-40B4-BE49-F238E27FC236}">
                <a16:creationId xmlns:a16="http://schemas.microsoft.com/office/drawing/2014/main" id="{81A403FF-6002-7E18-0F94-5D8D355224B0}"/>
              </a:ext>
            </a:extLst>
          </p:cNvPr>
          <p:cNvPicPr>
            <a:picLocks noChangeAspect="1"/>
          </p:cNvPicPr>
          <p:nvPr/>
        </p:nvPicPr>
        <p:blipFill>
          <a:blip r:embed="rId6"/>
          <a:stretch>
            <a:fillRect/>
          </a:stretch>
        </p:blipFill>
        <p:spPr>
          <a:xfrm>
            <a:off x="1762150" y="3736156"/>
            <a:ext cx="8229600" cy="2261267"/>
          </a:xfrm>
          <a:prstGeom prst="rect">
            <a:avLst/>
          </a:prstGeom>
        </p:spPr>
      </p:pic>
    </p:spTree>
    <p:extLst>
      <p:ext uri="{BB962C8B-B14F-4D97-AF65-F5344CB8AC3E}">
        <p14:creationId xmlns:p14="http://schemas.microsoft.com/office/powerpoint/2010/main" val="795126604"/>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79E0-DE4D-8FF7-91DA-A05EA4B0E8BB}"/>
              </a:ext>
            </a:extLst>
          </p:cNvPr>
          <p:cNvSpPr>
            <a:spLocks noGrp="1"/>
          </p:cNvSpPr>
          <p:nvPr>
            <p:ph type="title"/>
          </p:nvPr>
        </p:nvSpPr>
        <p:spPr/>
        <p:txBody>
          <a:bodyPr/>
          <a:lstStyle/>
          <a:p>
            <a:pPr algn="ctr"/>
            <a:r>
              <a:rPr lang="en-US" b="1" dirty="0"/>
              <a:t>Space X Falcon 9 First Stage Landing Prediction</a:t>
            </a:r>
            <a:br>
              <a:rPr lang="en-US" dirty="0"/>
            </a:br>
            <a:r>
              <a:rPr lang="en-US" sz="3600" dirty="0"/>
              <a:t>Machine Learning Prediction</a:t>
            </a:r>
            <a:endParaRPr lang="en-US" dirty="0"/>
          </a:p>
        </p:txBody>
      </p:sp>
      <p:sp>
        <p:nvSpPr>
          <p:cNvPr id="5" name="TextBox 4">
            <a:extLst>
              <a:ext uri="{FF2B5EF4-FFF2-40B4-BE49-F238E27FC236}">
                <a16:creationId xmlns:a16="http://schemas.microsoft.com/office/drawing/2014/main" id="{B3FA7179-3614-4707-2808-ED7262E4DAC2}"/>
              </a:ext>
            </a:extLst>
          </p:cNvPr>
          <p:cNvSpPr txBox="1"/>
          <p:nvPr/>
        </p:nvSpPr>
        <p:spPr>
          <a:xfrm>
            <a:off x="977201" y="4184551"/>
            <a:ext cx="7644283" cy="2308324"/>
          </a:xfrm>
          <a:prstGeom prst="rect">
            <a:avLst/>
          </a:prstGeom>
          <a:noFill/>
        </p:spPr>
        <p:txBody>
          <a:bodyPr wrap="square">
            <a:spAutoFit/>
          </a:bodyPr>
          <a:lstStyle/>
          <a:p>
            <a:r>
              <a:rPr lang="en-US" b="1" u="sng" dirty="0"/>
              <a:t>Objectives</a:t>
            </a:r>
          </a:p>
          <a:p>
            <a:endParaRPr lang="en-US" dirty="0"/>
          </a:p>
          <a:p>
            <a:r>
              <a:rPr lang="en-US" dirty="0"/>
              <a:t>Perform exploratory  Data Analysis and determine Training Labels</a:t>
            </a:r>
          </a:p>
          <a:p>
            <a:pPr marL="285750" indent="-285750">
              <a:buFont typeface="Arial" panose="020B0604020202020204" pitchFamily="34" charset="0"/>
              <a:buChar char="•"/>
            </a:pPr>
            <a:r>
              <a:rPr lang="en-US" dirty="0"/>
              <a:t>create a column for the class</a:t>
            </a:r>
          </a:p>
          <a:p>
            <a:pPr marL="285750" indent="-285750">
              <a:buFont typeface="Arial" panose="020B0604020202020204" pitchFamily="34" charset="0"/>
              <a:buChar char="•"/>
            </a:pPr>
            <a:r>
              <a:rPr lang="en-US" dirty="0"/>
              <a:t>Standardize the data</a:t>
            </a:r>
          </a:p>
          <a:p>
            <a:pPr marL="285750" indent="-285750">
              <a:buFont typeface="Arial" panose="020B0604020202020204" pitchFamily="34" charset="0"/>
              <a:buChar char="•"/>
            </a:pPr>
            <a:r>
              <a:rPr lang="en-US" dirty="0"/>
              <a:t>Split into training data and test data</a:t>
            </a:r>
          </a:p>
          <a:p>
            <a:r>
              <a:rPr lang="en-US" dirty="0"/>
              <a:t>-Find best Hyperparameter for SVM, Classification Trees and Logistic Regression</a:t>
            </a:r>
          </a:p>
          <a:p>
            <a:pPr marL="285750" indent="-285750">
              <a:buFont typeface="Arial" panose="020B0604020202020204" pitchFamily="34" charset="0"/>
              <a:buChar char="•"/>
            </a:pPr>
            <a:r>
              <a:rPr lang="en-US" dirty="0"/>
              <a:t>Find the method performs best using test data</a:t>
            </a:r>
          </a:p>
        </p:txBody>
      </p:sp>
    </p:spTree>
    <p:extLst>
      <p:ext uri="{BB962C8B-B14F-4D97-AF65-F5344CB8AC3E}">
        <p14:creationId xmlns:p14="http://schemas.microsoft.com/office/powerpoint/2010/main" val="3138610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59478" y="1527437"/>
            <a:ext cx="9745589" cy="847237"/>
          </a:xfrm>
          <a:prstGeom prst="rect">
            <a:avLst/>
          </a:prstGeom>
        </p:spPr>
        <p:txBody>
          <a:bodyPr>
            <a:normAutofit/>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I built, evaluated, improved, and found the best performing classification model using the following steps</a:t>
            </a: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58FBE619-2F7E-ACBC-2CEF-46156C2A8C4B}"/>
              </a:ext>
            </a:extLst>
          </p:cNvPr>
          <p:cNvSpPr txBox="1"/>
          <p:nvPr/>
        </p:nvSpPr>
        <p:spPr>
          <a:xfrm>
            <a:off x="271306" y="2471895"/>
            <a:ext cx="11575702" cy="2308324"/>
          </a:xfrm>
          <a:prstGeom prst="rect">
            <a:avLst/>
          </a:prstGeom>
          <a:noFill/>
        </p:spPr>
        <p:txBody>
          <a:bodyPr wrap="square" rtlCol="0">
            <a:spAutoFit/>
          </a:bodyPr>
          <a:lstStyle/>
          <a:p>
            <a:pPr marL="342900" indent="-342900">
              <a:buFont typeface="+mj-lt"/>
              <a:buAutoNum type="arabicPeriod"/>
            </a:pPr>
            <a:r>
              <a:rPr lang="en-US" sz="1600" b="0" i="0" u="none" strike="noStrike" dirty="0">
                <a:solidFill>
                  <a:srgbClr val="000000"/>
                </a:solidFill>
                <a:effectLst/>
                <a:latin typeface="Aptos Narrow" panose="020B0004020202020204" pitchFamily="34" charset="0"/>
              </a:rPr>
              <a:t>Created a confusion matrix plot function</a:t>
            </a:r>
            <a:r>
              <a:rPr lang="en-US" sz="1600" dirty="0"/>
              <a:t> </a:t>
            </a:r>
          </a:p>
          <a:p>
            <a:pPr marL="342900" indent="-342900">
              <a:buFont typeface="+mj-lt"/>
              <a:buAutoNum type="arabicPeriod"/>
            </a:pPr>
            <a:r>
              <a:rPr lang="en-US" sz="1600" b="0" i="0" u="none" strike="noStrike" dirty="0">
                <a:solidFill>
                  <a:srgbClr val="000000"/>
                </a:solidFill>
                <a:effectLst/>
                <a:latin typeface="Aptos Narrow" panose="020B0004020202020204" pitchFamily="34" charset="0"/>
              </a:rPr>
              <a:t>Loaded dataset_part_2.csv to </a:t>
            </a:r>
            <a:r>
              <a:rPr lang="en-US" sz="1600" b="0" i="0" u="none" strike="noStrike" dirty="0" err="1">
                <a:solidFill>
                  <a:srgbClr val="000000"/>
                </a:solidFill>
                <a:effectLst/>
                <a:latin typeface="Aptos Narrow" panose="020B0004020202020204" pitchFamily="34" charset="0"/>
              </a:rPr>
              <a:t>dataframe</a:t>
            </a:r>
            <a:r>
              <a:rPr lang="en-US" sz="1600" b="0" i="0" u="none" strike="noStrike" dirty="0">
                <a:solidFill>
                  <a:srgbClr val="000000"/>
                </a:solidFill>
                <a:effectLst/>
                <a:latin typeface="Aptos Narrow" panose="020B0004020202020204" pitchFamily="34" charset="0"/>
              </a:rPr>
              <a:t> "data"</a:t>
            </a:r>
            <a:r>
              <a:rPr lang="en-US" sz="1600" dirty="0"/>
              <a:t> </a:t>
            </a:r>
          </a:p>
          <a:p>
            <a:pPr marL="342900" indent="-342900">
              <a:buFont typeface="+mj-lt"/>
              <a:buAutoNum type="arabicPeriod"/>
            </a:pPr>
            <a:r>
              <a:rPr lang="en-US" sz="1600" b="0" i="0" u="none" strike="noStrike" dirty="0">
                <a:solidFill>
                  <a:srgbClr val="000000"/>
                </a:solidFill>
                <a:effectLst/>
                <a:latin typeface="Aptos Narrow" panose="020B0004020202020204" pitchFamily="34" charset="0"/>
              </a:rPr>
              <a:t>Loaded dataset_part_3.csv to </a:t>
            </a:r>
            <a:r>
              <a:rPr lang="en-US" sz="1600" b="0" i="0" u="none" strike="noStrike" dirty="0" err="1">
                <a:solidFill>
                  <a:srgbClr val="000000"/>
                </a:solidFill>
                <a:effectLst/>
                <a:latin typeface="Aptos Narrow" panose="020B0004020202020204" pitchFamily="34" charset="0"/>
              </a:rPr>
              <a:t>dataframe</a:t>
            </a:r>
            <a:r>
              <a:rPr lang="en-US" sz="1600" b="0" i="0" u="none" strike="noStrike" dirty="0">
                <a:solidFill>
                  <a:srgbClr val="000000"/>
                </a:solidFill>
                <a:effectLst/>
                <a:latin typeface="Aptos Narrow" panose="020B0004020202020204" pitchFamily="34" charset="0"/>
              </a:rPr>
              <a:t> "X"</a:t>
            </a:r>
            <a:r>
              <a:rPr lang="en-US" sz="1600" dirty="0"/>
              <a:t> </a:t>
            </a:r>
          </a:p>
          <a:p>
            <a:pPr marL="342900" indent="-342900">
              <a:buFont typeface="+mj-lt"/>
              <a:buAutoNum type="arabicPeriod"/>
            </a:pPr>
            <a:r>
              <a:rPr lang="en-US" sz="1600" b="0" i="0" u="none" strike="noStrike" dirty="0">
                <a:solidFill>
                  <a:srgbClr val="000000"/>
                </a:solidFill>
                <a:effectLst/>
                <a:latin typeface="Aptos Narrow" panose="020B0004020202020204" pitchFamily="34" charset="0"/>
              </a:rPr>
              <a:t>Created a Training data set and a Testing data set</a:t>
            </a:r>
            <a:r>
              <a:rPr lang="en-US" sz="1600" dirty="0"/>
              <a:t> </a:t>
            </a:r>
          </a:p>
          <a:p>
            <a:pPr marL="342900" indent="-342900">
              <a:buFont typeface="+mj-lt"/>
              <a:buAutoNum type="arabicPeriod"/>
            </a:pPr>
            <a:r>
              <a:rPr lang="en-US" sz="1600" b="0" i="0" u="none" strike="noStrike" dirty="0">
                <a:solidFill>
                  <a:srgbClr val="000000"/>
                </a:solidFill>
                <a:effectLst/>
                <a:latin typeface="Aptos Narrow" panose="020B0004020202020204" pitchFamily="34" charset="0"/>
              </a:rPr>
              <a:t>Used LOGISTIC REGRESSION estimation on data - calculated hyperparameters, calculated accuracy, </a:t>
            </a:r>
            <a:r>
              <a:rPr lang="en-US" sz="1600" b="0" i="0" u="none" strike="noStrike" dirty="0" err="1">
                <a:solidFill>
                  <a:srgbClr val="000000"/>
                </a:solidFill>
                <a:effectLst/>
                <a:latin typeface="Aptos Narrow" panose="020B0004020202020204" pitchFamily="34" charset="0"/>
              </a:rPr>
              <a:t>ploted</a:t>
            </a:r>
            <a:r>
              <a:rPr lang="en-US" sz="1600" b="0" i="0" u="none" strike="noStrike" dirty="0">
                <a:solidFill>
                  <a:srgbClr val="000000"/>
                </a:solidFill>
                <a:effectLst/>
                <a:latin typeface="Aptos Narrow" panose="020B0004020202020204" pitchFamily="34" charset="0"/>
              </a:rPr>
              <a:t> confusion matrix</a:t>
            </a:r>
          </a:p>
          <a:p>
            <a:pPr marL="342900" indent="-342900">
              <a:buFont typeface="+mj-lt"/>
              <a:buAutoNum type="arabicPeriod"/>
            </a:pPr>
            <a:r>
              <a:rPr lang="en-US" sz="1600" b="0" i="0" u="none" strike="noStrike" dirty="0">
                <a:solidFill>
                  <a:srgbClr val="000000"/>
                </a:solidFill>
                <a:effectLst/>
                <a:latin typeface="Aptos Narrow" panose="020B0004020202020204" pitchFamily="34" charset="0"/>
              </a:rPr>
              <a:t>Used SUPPORT VECTOR MACHINE estimation on data - calculated hyperparameters, calculated accuracy, </a:t>
            </a:r>
            <a:r>
              <a:rPr lang="en-US" sz="1600" b="0" i="0" u="none" strike="noStrike" dirty="0" err="1">
                <a:solidFill>
                  <a:srgbClr val="000000"/>
                </a:solidFill>
                <a:effectLst/>
                <a:latin typeface="Aptos Narrow" panose="020B0004020202020204" pitchFamily="34" charset="0"/>
              </a:rPr>
              <a:t>ploted</a:t>
            </a:r>
            <a:r>
              <a:rPr lang="en-US" sz="1600" b="0" i="0" u="none" strike="noStrike" dirty="0">
                <a:solidFill>
                  <a:srgbClr val="000000"/>
                </a:solidFill>
                <a:effectLst/>
                <a:latin typeface="Aptos Narrow" panose="020B0004020202020204" pitchFamily="34" charset="0"/>
              </a:rPr>
              <a:t> confusion matrix</a:t>
            </a:r>
            <a:r>
              <a:rPr lang="en-US" sz="1600" dirty="0"/>
              <a:t>  </a:t>
            </a:r>
          </a:p>
          <a:p>
            <a:pPr marL="342900" indent="-342900">
              <a:buFont typeface="+mj-lt"/>
              <a:buAutoNum type="arabicPeriod"/>
            </a:pPr>
            <a:r>
              <a:rPr lang="en-US" sz="1600" b="0" i="0" u="none" strike="noStrike" dirty="0">
                <a:solidFill>
                  <a:srgbClr val="000000"/>
                </a:solidFill>
                <a:effectLst/>
                <a:latin typeface="Aptos Narrow" panose="020B0004020202020204" pitchFamily="34" charset="0"/>
              </a:rPr>
              <a:t>Used DECISION TREE CLASSIFIER estimation on data - calculated hyperparameters, calculated accuracy, </a:t>
            </a:r>
            <a:r>
              <a:rPr lang="en-US" sz="1600" b="0" i="0" u="none" strike="noStrike" dirty="0" err="1">
                <a:solidFill>
                  <a:srgbClr val="000000"/>
                </a:solidFill>
                <a:effectLst/>
                <a:latin typeface="Aptos Narrow" panose="020B0004020202020204" pitchFamily="34" charset="0"/>
              </a:rPr>
              <a:t>ploted</a:t>
            </a:r>
            <a:r>
              <a:rPr lang="en-US" sz="1600" b="0" i="0" u="none" strike="noStrike" dirty="0">
                <a:solidFill>
                  <a:srgbClr val="000000"/>
                </a:solidFill>
                <a:effectLst/>
                <a:latin typeface="Aptos Narrow" panose="020B0004020202020204" pitchFamily="34" charset="0"/>
              </a:rPr>
              <a:t> confusion matrix</a:t>
            </a:r>
            <a:r>
              <a:rPr lang="en-US" sz="1600" dirty="0"/>
              <a:t> </a:t>
            </a:r>
          </a:p>
          <a:p>
            <a:pPr marL="342900" indent="-342900">
              <a:buFont typeface="+mj-lt"/>
              <a:buAutoNum type="arabicPeriod"/>
            </a:pPr>
            <a:r>
              <a:rPr lang="en-US" sz="1600" b="0" i="0" u="none" strike="noStrike" dirty="0">
                <a:solidFill>
                  <a:srgbClr val="000000"/>
                </a:solidFill>
                <a:effectLst/>
                <a:latin typeface="Aptos Narrow" panose="020B0004020202020204" pitchFamily="34" charset="0"/>
              </a:rPr>
              <a:t>Used KNEIGHBORS CLASSIFIER estimation on data - calculated hyperparameters, calculated accuracy, </a:t>
            </a:r>
            <a:r>
              <a:rPr lang="en-US" sz="1600" b="0" i="0" u="none" strike="noStrike" dirty="0" err="1">
                <a:solidFill>
                  <a:srgbClr val="000000"/>
                </a:solidFill>
                <a:effectLst/>
                <a:latin typeface="Aptos Narrow" panose="020B0004020202020204" pitchFamily="34" charset="0"/>
              </a:rPr>
              <a:t>ploted</a:t>
            </a:r>
            <a:r>
              <a:rPr lang="en-US" sz="1600" b="0" i="0" u="none" strike="noStrike" dirty="0">
                <a:solidFill>
                  <a:srgbClr val="000000"/>
                </a:solidFill>
                <a:effectLst/>
                <a:latin typeface="Aptos Narrow" panose="020B0004020202020204" pitchFamily="34" charset="0"/>
              </a:rPr>
              <a:t> confusion matrix</a:t>
            </a:r>
            <a:r>
              <a:rPr lang="en-US" sz="1600" dirty="0"/>
              <a:t> </a:t>
            </a:r>
          </a:p>
          <a:p>
            <a:pPr marL="342900" indent="-342900">
              <a:buFont typeface="+mj-lt"/>
              <a:buAutoNum type="arabicPeriod"/>
            </a:pPr>
            <a:r>
              <a:rPr lang="en-US" sz="1600" b="0" i="0" u="none" strike="noStrike" dirty="0">
                <a:solidFill>
                  <a:srgbClr val="000000"/>
                </a:solidFill>
                <a:effectLst/>
                <a:latin typeface="Aptos Narrow" panose="020B0004020202020204" pitchFamily="34" charset="0"/>
              </a:rPr>
              <a:t>Created a Summary Generator for the resulting data</a:t>
            </a:r>
            <a:r>
              <a:rPr lang="en-US" sz="1600" dirty="0"/>
              <a:t> </a:t>
            </a:r>
          </a:p>
        </p:txBody>
      </p:sp>
      <p:sp>
        <p:nvSpPr>
          <p:cNvPr id="6" name="TextBox 5">
            <a:extLst>
              <a:ext uri="{FF2B5EF4-FFF2-40B4-BE49-F238E27FC236}">
                <a16:creationId xmlns:a16="http://schemas.microsoft.com/office/drawing/2014/main" id="{1ECCE275-BE52-BE5B-6C78-995A85FCBA56}"/>
              </a:ext>
            </a:extLst>
          </p:cNvPr>
          <p:cNvSpPr txBox="1"/>
          <p:nvPr/>
        </p:nvSpPr>
        <p:spPr>
          <a:xfrm>
            <a:off x="770011" y="5205046"/>
            <a:ext cx="9800855" cy="584775"/>
          </a:xfrm>
          <a:prstGeom prst="rect">
            <a:avLst/>
          </a:prstGeom>
          <a:noFill/>
        </p:spPr>
        <p:txBody>
          <a:bodyPr wrap="square" rtlCol="0">
            <a:spAutoFit/>
          </a:bodyPr>
          <a:lstStyle/>
          <a:p>
            <a:r>
              <a:rPr lang="en-US" dirty="0"/>
              <a:t>Predictive Analysis Worksheet - </a:t>
            </a:r>
            <a:r>
              <a:rPr lang="en-US" sz="1400" dirty="0">
                <a:hlinkClick r:id="rId3"/>
              </a:rPr>
              <a:t>https://github.com/flurpo/IBMspx/blob/main/Module4_Spacex_Machine_learning_Prediction.ipynb</a:t>
            </a:r>
            <a:endParaRPr lang="en-US" sz="1400" dirty="0"/>
          </a:p>
        </p:txBody>
      </p:sp>
    </p:spTree>
    <p:extLst>
      <p:ext uri="{BB962C8B-B14F-4D97-AF65-F5344CB8AC3E}">
        <p14:creationId xmlns:p14="http://schemas.microsoft.com/office/powerpoint/2010/main" val="18137112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88F8C3A2-E91F-B655-E87A-CFBA046FBFE4}"/>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4BECE5A-6A34-E6F5-844D-2A2ADE0B98CA}"/>
              </a:ext>
            </a:extLst>
          </p:cNvPr>
          <p:cNvSpPr txBox="1">
            <a:spLocks/>
          </p:cNvSpPr>
          <p:nvPr/>
        </p:nvSpPr>
        <p:spPr>
          <a:xfrm>
            <a:off x="770011" y="1532812"/>
            <a:ext cx="7068725" cy="5490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E5422BDE-C07F-B796-86DB-D217345FE0CE}"/>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7" name="Title 1">
            <a:extLst>
              <a:ext uri="{FF2B5EF4-FFF2-40B4-BE49-F238E27FC236}">
                <a16:creationId xmlns:a16="http://schemas.microsoft.com/office/drawing/2014/main" id="{6F68BB3C-A9AF-6C5E-3190-F7FF6B62021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3" name="Rectangle 2">
            <a:extLst>
              <a:ext uri="{FF2B5EF4-FFF2-40B4-BE49-F238E27FC236}">
                <a16:creationId xmlns:a16="http://schemas.microsoft.com/office/drawing/2014/main" id="{76DC6C6B-6E52-72A9-C397-0736FA7DC770}"/>
              </a:ext>
            </a:extLst>
          </p:cNvPr>
          <p:cNvSpPr/>
          <p:nvPr/>
        </p:nvSpPr>
        <p:spPr>
          <a:xfrm>
            <a:off x="2537166" y="535071"/>
            <a:ext cx="3175279" cy="4467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nSpc>
                <a:spcPct val="100000"/>
              </a:lnSpc>
              <a:spcBef>
                <a:spcPts val="1400"/>
              </a:spcBef>
            </a:pPr>
            <a:r>
              <a:rPr lang="en-US" sz="1800">
                <a:solidFill>
                  <a:schemeClr val="accent3">
                    <a:lumMod val="25000"/>
                  </a:schemeClr>
                </a:solidFill>
                <a:latin typeface="Abadi" panose="020B0604020104020204" pitchFamily="34" charset="0"/>
              </a:rPr>
              <a:t>Predictive analysis results</a:t>
            </a:r>
            <a:endParaRPr lang="en-US" sz="1800" dirty="0">
              <a:solidFill>
                <a:schemeClr val="accent3">
                  <a:lumMod val="25000"/>
                </a:schemeClr>
              </a:solidFill>
              <a:latin typeface="Abadi" panose="020B0604020104020204" pitchFamily="34" charset="0"/>
            </a:endParaRPr>
          </a:p>
        </p:txBody>
      </p:sp>
      <p:sp>
        <p:nvSpPr>
          <p:cNvPr id="12" name="TextBox 11">
            <a:extLst>
              <a:ext uri="{FF2B5EF4-FFF2-40B4-BE49-F238E27FC236}">
                <a16:creationId xmlns:a16="http://schemas.microsoft.com/office/drawing/2014/main" id="{0D146603-931C-5528-A5DD-EFD5D73238EA}"/>
              </a:ext>
            </a:extLst>
          </p:cNvPr>
          <p:cNvSpPr txBox="1"/>
          <p:nvPr/>
        </p:nvSpPr>
        <p:spPr>
          <a:xfrm>
            <a:off x="472275" y="1433587"/>
            <a:ext cx="10701494" cy="3231654"/>
          </a:xfrm>
          <a:prstGeom prst="rect">
            <a:avLst/>
          </a:prstGeom>
          <a:noFill/>
        </p:spPr>
        <p:txBody>
          <a:bodyPr wrap="square">
            <a:spAutoFit/>
          </a:bodyPr>
          <a:lstStyle/>
          <a:p>
            <a:r>
              <a:rPr lang="en-US" sz="1200" u="sng" dirty="0"/>
              <a:t>Calculated Accuracy Results for Logistic Regression</a:t>
            </a:r>
          </a:p>
          <a:p>
            <a:r>
              <a:rPr lang="en-US" sz="1200" dirty="0"/>
              <a:t>tuned hyperparameters :(best parameters)  {'C': 0.01, 'penalty': 'l2', 'solver': '</a:t>
            </a:r>
            <a:r>
              <a:rPr lang="en-US" sz="1200" dirty="0" err="1"/>
              <a:t>lbfgs</a:t>
            </a:r>
            <a:r>
              <a:rPr lang="en-US" sz="1200" dirty="0"/>
              <a:t>'}</a:t>
            </a:r>
          </a:p>
          <a:p>
            <a:r>
              <a:rPr lang="en-US" sz="1200" dirty="0"/>
              <a:t>accuracy : 0.8464285714285713</a:t>
            </a:r>
          </a:p>
          <a:p>
            <a:r>
              <a:rPr lang="en-US" sz="1200" dirty="0"/>
              <a:t>Logistic Regression Test Accuracy: 0.8333333333333334</a:t>
            </a:r>
          </a:p>
          <a:p>
            <a:r>
              <a:rPr lang="en-US" sz="1200" u="sng" dirty="0"/>
              <a:t>Calculated Accuracy Results for Support Vector Machine</a:t>
            </a:r>
          </a:p>
          <a:p>
            <a:r>
              <a:rPr lang="en-US" sz="1200" dirty="0"/>
              <a:t>tuned hyperparameters :(best parameters)  {'C': 1.0, 'gamma': 0.03162277660168379, 'kernel': 'sigmoid'}</a:t>
            </a:r>
          </a:p>
          <a:p>
            <a:r>
              <a:rPr lang="en-US" sz="1200" dirty="0"/>
              <a:t>accuracy : 0.8482142857142856</a:t>
            </a:r>
          </a:p>
          <a:p>
            <a:r>
              <a:rPr lang="en-US" sz="1200" dirty="0"/>
              <a:t>Support Vector Machine Test Accuracy: 0.8333333333333334</a:t>
            </a:r>
          </a:p>
          <a:p>
            <a:r>
              <a:rPr lang="en-US" sz="1200" u="sng" dirty="0"/>
              <a:t>Calculated Accuracy Results for Decision Tree</a:t>
            </a:r>
          </a:p>
          <a:p>
            <a:r>
              <a:rPr lang="en-US" sz="1200" dirty="0"/>
              <a:t>tuned hyperparameters :(best parameters)  {'criterion': 'entropy', '</a:t>
            </a:r>
            <a:r>
              <a:rPr lang="en-US" sz="1200" dirty="0" err="1"/>
              <a:t>max_depth</a:t>
            </a:r>
            <a:r>
              <a:rPr lang="en-US" sz="1200" dirty="0"/>
              <a:t>': 4, '</a:t>
            </a:r>
            <a:r>
              <a:rPr lang="en-US" sz="1200" dirty="0" err="1"/>
              <a:t>max_features</a:t>
            </a:r>
            <a:r>
              <a:rPr lang="en-US" sz="1200" dirty="0"/>
              <a:t>': 'log2', '</a:t>
            </a:r>
            <a:r>
              <a:rPr lang="en-US" sz="1200" dirty="0" err="1"/>
              <a:t>min_samples_leaf</a:t>
            </a:r>
            <a:r>
              <a:rPr lang="en-US" sz="1200" dirty="0"/>
              <a:t>': 1, '</a:t>
            </a:r>
            <a:r>
              <a:rPr lang="en-US" sz="1200" dirty="0" err="1"/>
              <a:t>min_samples_split</a:t>
            </a:r>
            <a:r>
              <a:rPr lang="en-US" sz="1200" dirty="0"/>
              <a:t>': 2, 'splitter': 'best'}</a:t>
            </a:r>
          </a:p>
          <a:p>
            <a:r>
              <a:rPr lang="en-US" sz="1200" dirty="0"/>
              <a:t>accuracy : 0.9035714285714287</a:t>
            </a:r>
          </a:p>
          <a:p>
            <a:r>
              <a:rPr lang="en-US" sz="1200" dirty="0"/>
              <a:t>Decision Tree Test Accuracy: 0.8333333333333334</a:t>
            </a:r>
          </a:p>
          <a:p>
            <a:r>
              <a:rPr lang="en-US" sz="1200" dirty="0"/>
              <a:t>removed 'auto' from '</a:t>
            </a:r>
            <a:r>
              <a:rPr lang="en-US" sz="1200" dirty="0" err="1"/>
              <a:t>max_features</a:t>
            </a:r>
            <a:r>
              <a:rPr lang="en-US" sz="1200" dirty="0"/>
              <a:t>' in parameters - not a valid option in </a:t>
            </a:r>
            <a:r>
              <a:rPr lang="en-US" sz="1200" dirty="0" err="1"/>
              <a:t>DecisionTreeClassifier</a:t>
            </a:r>
            <a:endParaRPr lang="en-US" sz="1200" dirty="0"/>
          </a:p>
          <a:p>
            <a:r>
              <a:rPr lang="en-US" sz="1200" u="sng" dirty="0"/>
              <a:t>Calculated Accuracy Results for K-Nearest Neighbors</a:t>
            </a:r>
          </a:p>
          <a:p>
            <a:r>
              <a:rPr lang="en-US" sz="1200" dirty="0"/>
              <a:t>tuned hyperparameters :(best parameters)  {'algorithm': 'auto', '</a:t>
            </a:r>
            <a:r>
              <a:rPr lang="en-US" sz="1200" dirty="0" err="1"/>
              <a:t>n_neighbors</a:t>
            </a:r>
            <a:r>
              <a:rPr lang="en-US" sz="1200" dirty="0"/>
              <a:t>': 10, 'p': 1}</a:t>
            </a:r>
          </a:p>
          <a:p>
            <a:r>
              <a:rPr lang="en-US" sz="1200" dirty="0"/>
              <a:t>accuracy : 0.8482142857142858</a:t>
            </a:r>
          </a:p>
          <a:p>
            <a:r>
              <a:rPr lang="en-US" sz="1200" dirty="0"/>
              <a:t>K-Nearest Neighbors Test Accuracy: 0.8333333333333334</a:t>
            </a:r>
          </a:p>
        </p:txBody>
      </p:sp>
      <p:sp>
        <p:nvSpPr>
          <p:cNvPr id="14" name="TextBox 13">
            <a:extLst>
              <a:ext uri="{FF2B5EF4-FFF2-40B4-BE49-F238E27FC236}">
                <a16:creationId xmlns:a16="http://schemas.microsoft.com/office/drawing/2014/main" id="{4AA4EEB8-F03A-59E2-0EF1-B6B04126E578}"/>
              </a:ext>
            </a:extLst>
          </p:cNvPr>
          <p:cNvSpPr txBox="1"/>
          <p:nvPr/>
        </p:nvSpPr>
        <p:spPr>
          <a:xfrm>
            <a:off x="192231" y="4839820"/>
            <a:ext cx="11093380" cy="1600438"/>
          </a:xfrm>
          <a:prstGeom prst="rect">
            <a:avLst/>
          </a:prstGeom>
          <a:noFill/>
        </p:spPr>
        <p:txBody>
          <a:bodyPr wrap="square">
            <a:spAutoFit/>
          </a:bodyPr>
          <a:lstStyle/>
          <a:p>
            <a:r>
              <a:rPr lang="en-US" sz="1400" u="sng" dirty="0"/>
              <a:t>IN SUMMARY</a:t>
            </a:r>
            <a:r>
              <a:rPr lang="en-US" sz="1400" dirty="0"/>
              <a:t>:</a:t>
            </a:r>
          </a:p>
          <a:p>
            <a:r>
              <a:rPr lang="en-US" sz="1200" dirty="0"/>
              <a:t>The test data accuracy and confusion matrix response was identical across the model results. So, its very difficult to chose a best model based on the test accuracy.</a:t>
            </a:r>
          </a:p>
          <a:p>
            <a:r>
              <a:rPr lang="en-US" sz="1200" dirty="0"/>
              <a:t>SVM is likely to perform the best overall on this dataset due to its strength in handling high-dimensional data and non-linear relationships.</a:t>
            </a:r>
          </a:p>
          <a:p>
            <a:r>
              <a:rPr lang="en-US" sz="1200" dirty="0"/>
              <a:t>However, Logistic Regression could also be a strong contender if the relationships between the features and the target are mostly linear.</a:t>
            </a:r>
          </a:p>
          <a:p>
            <a:r>
              <a:rPr lang="en-US" sz="1200" dirty="0"/>
              <a:t>KNN should be the worst performer as it is less effective with High-dimensional data.</a:t>
            </a:r>
          </a:p>
          <a:p>
            <a:r>
              <a:rPr lang="en-US" sz="1200" u="sng" dirty="0"/>
              <a:t>CONCLUSION</a:t>
            </a:r>
            <a:r>
              <a:rPr lang="en-US" sz="1200" dirty="0"/>
              <a:t>:</a:t>
            </a:r>
          </a:p>
          <a:p>
            <a:r>
              <a:rPr lang="en-US" sz="1200" dirty="0"/>
              <a:t>Although all of the models had identical test accuracy, the DECISION TREE CLASSIFIER has a higher fit accuracy - 0.9036 and better confusion matrix response. It is our best model with this limited data set</a:t>
            </a:r>
          </a:p>
        </p:txBody>
      </p:sp>
    </p:spTree>
    <p:extLst>
      <p:ext uri="{BB962C8B-B14F-4D97-AF65-F5344CB8AC3E}">
        <p14:creationId xmlns:p14="http://schemas.microsoft.com/office/powerpoint/2010/main" val="34555888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3" name="TextBox 2">
            <a:extLst>
              <a:ext uri="{FF2B5EF4-FFF2-40B4-BE49-F238E27FC236}">
                <a16:creationId xmlns:a16="http://schemas.microsoft.com/office/drawing/2014/main" id="{A3FF4A3C-AB8A-349E-AF6F-8187FCC67410}"/>
              </a:ext>
            </a:extLst>
          </p:cNvPr>
          <p:cNvSpPr txBox="1"/>
          <p:nvPr/>
        </p:nvSpPr>
        <p:spPr>
          <a:xfrm>
            <a:off x="117645" y="1537902"/>
            <a:ext cx="5820932" cy="4750018"/>
          </a:xfrm>
          <a:prstGeom prst="rect">
            <a:avLst/>
          </a:prstGeom>
          <a:noFill/>
        </p:spPr>
        <p:txBody>
          <a:bodyPr wrap="square" rtlCol="0">
            <a:spAutoFit/>
          </a:bodyPr>
          <a:lstStyle/>
          <a:p>
            <a:pPr>
              <a:lnSpc>
                <a:spcPct val="100000"/>
              </a:lnSpc>
              <a:spcBef>
                <a:spcPts val="1400"/>
              </a:spcBef>
            </a:pPr>
            <a:r>
              <a:rPr lang="en-US" sz="1400" u="sng" dirty="0">
                <a:solidFill>
                  <a:schemeClr val="accent3">
                    <a:lumMod val="25000"/>
                  </a:schemeClr>
                </a:solidFill>
                <a:latin typeface="Abadi" panose="020B0604020104020204" pitchFamily="34" charset="0"/>
              </a:rPr>
              <a:t>Summary of SQL Queries</a:t>
            </a:r>
          </a:p>
          <a:p>
            <a:pPr>
              <a:lnSpc>
                <a:spcPct val="100000"/>
              </a:lnSpc>
              <a:spcBef>
                <a:spcPts val="1400"/>
              </a:spcBef>
            </a:pPr>
            <a:endParaRPr lang="en-US" sz="1400" dirty="0">
              <a:latin typeface="Abadi" panose="020B0604020104020204" pitchFamily="34" charset="0"/>
            </a:endParaRPr>
          </a:p>
          <a:p>
            <a:pPr>
              <a:lnSpc>
                <a:spcPts val="1425"/>
              </a:lnSpc>
            </a:pPr>
            <a:r>
              <a:rPr lang="en-US" sz="1400" b="0" dirty="0">
                <a:effectLst/>
                <a:latin typeface="Abadi" panose="020B0604020104020204" pitchFamily="34" charset="0"/>
              </a:rPr>
              <a:t>1: Query for unique launch sites.</a:t>
            </a:r>
          </a:p>
          <a:p>
            <a:pPr>
              <a:lnSpc>
                <a:spcPts val="1425"/>
              </a:lnSpc>
            </a:pPr>
            <a:endParaRPr lang="en-US" sz="1400" b="0" dirty="0">
              <a:effectLst/>
              <a:latin typeface="Abadi" panose="020B0604020104020204" pitchFamily="34" charset="0"/>
            </a:endParaRPr>
          </a:p>
          <a:p>
            <a:pPr>
              <a:lnSpc>
                <a:spcPts val="1425"/>
              </a:lnSpc>
            </a:pPr>
            <a:r>
              <a:rPr lang="en-US" sz="1400" b="0" dirty="0">
                <a:effectLst/>
                <a:latin typeface="Abadi" panose="020B0604020104020204" pitchFamily="34" charset="0"/>
              </a:rPr>
              <a:t>2: Query for records with launch sites that start with 'CCA’.</a:t>
            </a:r>
          </a:p>
          <a:p>
            <a:pPr>
              <a:lnSpc>
                <a:spcPts val="1425"/>
              </a:lnSpc>
            </a:pPr>
            <a:endParaRPr lang="en-US" sz="1400" b="0" dirty="0">
              <a:effectLst/>
              <a:latin typeface="Abadi" panose="020B0604020104020204" pitchFamily="34" charset="0"/>
            </a:endParaRPr>
          </a:p>
          <a:p>
            <a:pPr>
              <a:lnSpc>
                <a:spcPts val="1425"/>
              </a:lnSpc>
            </a:pPr>
            <a:r>
              <a:rPr lang="en-US" sz="1400" b="0" dirty="0">
                <a:effectLst/>
                <a:latin typeface="Abadi" panose="020B0604020104020204" pitchFamily="34" charset="0"/>
              </a:rPr>
              <a:t>3: Calculate the total payload mass for NASA (CRS) missions</a:t>
            </a:r>
          </a:p>
          <a:p>
            <a:pPr>
              <a:lnSpc>
                <a:spcPts val="1425"/>
              </a:lnSpc>
            </a:pPr>
            <a:endParaRPr lang="en-US" sz="1400" b="0" dirty="0">
              <a:effectLst/>
              <a:latin typeface="Abadi" panose="020B0604020104020204" pitchFamily="34" charset="0"/>
            </a:endParaRPr>
          </a:p>
          <a:p>
            <a:pPr>
              <a:lnSpc>
                <a:spcPts val="1425"/>
              </a:lnSpc>
            </a:pPr>
            <a:r>
              <a:rPr lang="en-US" sz="1400" b="0" dirty="0">
                <a:effectLst/>
                <a:latin typeface="Abadi" panose="020B0604020104020204" pitchFamily="34" charset="0"/>
              </a:rPr>
              <a:t>4: Calculate the average payload mass for booster version F9 v1.1.</a:t>
            </a:r>
          </a:p>
          <a:p>
            <a:pPr>
              <a:lnSpc>
                <a:spcPts val="1425"/>
              </a:lnSpc>
            </a:pPr>
            <a:endParaRPr lang="en-US" sz="1400" b="0" dirty="0">
              <a:effectLst/>
              <a:latin typeface="Abadi" panose="020B0604020104020204" pitchFamily="34" charset="0"/>
            </a:endParaRPr>
          </a:p>
          <a:p>
            <a:pPr>
              <a:lnSpc>
                <a:spcPts val="1425"/>
              </a:lnSpc>
            </a:pPr>
            <a:r>
              <a:rPr lang="en-US" sz="1400" b="0" dirty="0">
                <a:effectLst/>
                <a:latin typeface="Abadi" panose="020B0604020104020204" pitchFamily="34" charset="0"/>
              </a:rPr>
              <a:t>5: Use MIN() to find the earliest successful ground pad landing</a:t>
            </a:r>
          </a:p>
          <a:p>
            <a:pPr>
              <a:lnSpc>
                <a:spcPts val="1425"/>
              </a:lnSpc>
            </a:pPr>
            <a:endParaRPr lang="en-US" sz="1400" b="0" dirty="0">
              <a:effectLst/>
              <a:latin typeface="Abadi" panose="020B0604020104020204" pitchFamily="34" charset="0"/>
            </a:endParaRPr>
          </a:p>
          <a:p>
            <a:pPr>
              <a:lnSpc>
                <a:spcPts val="1425"/>
              </a:lnSpc>
            </a:pPr>
            <a:r>
              <a:rPr lang="en-US" sz="1400" b="0" dirty="0">
                <a:effectLst/>
                <a:latin typeface="Abadi" panose="020B0604020104020204" pitchFamily="34" charset="0"/>
              </a:rPr>
              <a:t>6: Query for boosters that succeeded in drone ship landings and had payloads between 4000 and 6000 kg.</a:t>
            </a:r>
          </a:p>
          <a:p>
            <a:pPr>
              <a:lnSpc>
                <a:spcPts val="1425"/>
              </a:lnSpc>
            </a:pPr>
            <a:endParaRPr lang="en-US" sz="1400" b="0" dirty="0">
              <a:effectLst/>
              <a:latin typeface="Abadi" panose="020B0604020104020204" pitchFamily="34" charset="0"/>
            </a:endParaRPr>
          </a:p>
          <a:p>
            <a:pPr>
              <a:lnSpc>
                <a:spcPts val="1425"/>
              </a:lnSpc>
            </a:pPr>
            <a:r>
              <a:rPr lang="en-US" sz="1400" b="0" dirty="0">
                <a:effectLst/>
                <a:latin typeface="Abadi" panose="020B0604020104020204" pitchFamily="34" charset="0"/>
              </a:rPr>
              <a:t>7: Count successful, failed, and other mission outcomes.</a:t>
            </a:r>
          </a:p>
          <a:p>
            <a:pPr>
              <a:lnSpc>
                <a:spcPts val="1425"/>
              </a:lnSpc>
            </a:pPr>
            <a:endParaRPr lang="en-US" sz="1400" b="0" dirty="0">
              <a:effectLst/>
              <a:latin typeface="Abadi" panose="020B0604020104020204" pitchFamily="34" charset="0"/>
            </a:endParaRPr>
          </a:p>
          <a:p>
            <a:pPr>
              <a:lnSpc>
                <a:spcPts val="1425"/>
              </a:lnSpc>
            </a:pPr>
            <a:r>
              <a:rPr lang="en-US" sz="1400" b="0" dirty="0">
                <a:effectLst/>
                <a:latin typeface="Abadi" panose="020B0604020104020204" pitchFamily="34" charset="0"/>
              </a:rPr>
              <a:t>8: Use a subquery to find the booster version that carried the maximum payload mass.</a:t>
            </a:r>
          </a:p>
          <a:p>
            <a:pPr>
              <a:lnSpc>
                <a:spcPts val="1425"/>
              </a:lnSpc>
            </a:pPr>
            <a:endParaRPr lang="en-US" sz="1400" b="0" dirty="0">
              <a:effectLst/>
              <a:latin typeface="Abadi" panose="020B0604020104020204" pitchFamily="34" charset="0"/>
            </a:endParaRPr>
          </a:p>
          <a:p>
            <a:pPr>
              <a:lnSpc>
                <a:spcPts val="1425"/>
              </a:lnSpc>
            </a:pPr>
            <a:r>
              <a:rPr lang="en-US" sz="1400" b="0" dirty="0">
                <a:effectLst/>
                <a:latin typeface="Abadi" panose="020B0604020104020204" pitchFamily="34" charset="0"/>
              </a:rPr>
              <a:t>9: Use SUBSTR() to get month names for landing failures in 2015.</a:t>
            </a:r>
          </a:p>
          <a:p>
            <a:pPr>
              <a:lnSpc>
                <a:spcPts val="1425"/>
              </a:lnSpc>
            </a:pPr>
            <a:endParaRPr lang="en-US" sz="1400" b="0" dirty="0">
              <a:effectLst/>
              <a:latin typeface="Abadi" panose="020B0604020104020204" pitchFamily="34" charset="0"/>
            </a:endParaRPr>
          </a:p>
          <a:p>
            <a:pPr>
              <a:lnSpc>
                <a:spcPts val="1425"/>
              </a:lnSpc>
            </a:pPr>
            <a:r>
              <a:rPr lang="en-US" sz="1400" b="0" dirty="0">
                <a:effectLst/>
                <a:latin typeface="Abadi" panose="020B0604020104020204" pitchFamily="34" charset="0"/>
              </a:rPr>
              <a:t>10: Count and rank landing outcomes in a specific date range.</a:t>
            </a:r>
          </a:p>
          <a:p>
            <a:endParaRPr lang="en-US" dirty="0"/>
          </a:p>
        </p:txBody>
      </p:sp>
      <p:sp>
        <p:nvSpPr>
          <p:cNvPr id="5" name="TextBox 4">
            <a:extLst>
              <a:ext uri="{FF2B5EF4-FFF2-40B4-BE49-F238E27FC236}">
                <a16:creationId xmlns:a16="http://schemas.microsoft.com/office/drawing/2014/main" id="{2124B817-1F26-C34F-498E-D60E28548648}"/>
              </a:ext>
            </a:extLst>
          </p:cNvPr>
          <p:cNvSpPr txBox="1"/>
          <p:nvPr/>
        </p:nvSpPr>
        <p:spPr>
          <a:xfrm>
            <a:off x="6356844" y="1666375"/>
            <a:ext cx="5429872" cy="3780522"/>
          </a:xfrm>
          <a:prstGeom prst="rect">
            <a:avLst/>
          </a:prstGeom>
          <a:noFill/>
        </p:spPr>
        <p:txBody>
          <a:bodyPr wrap="square" rtlCol="0">
            <a:spAutoFit/>
          </a:bodyPr>
          <a:lstStyle/>
          <a:p>
            <a:pPr>
              <a:spcBef>
                <a:spcPts val="1400"/>
              </a:spcBef>
            </a:pPr>
            <a:r>
              <a:rPr lang="en-US" sz="1400" u="sng" dirty="0">
                <a:latin typeface="Abadi" panose="020B0604020104020204" pitchFamily="34" charset="0"/>
              </a:rPr>
              <a:t>Summary of the charts plotted</a:t>
            </a:r>
          </a:p>
          <a:p>
            <a:pPr>
              <a:lnSpc>
                <a:spcPct val="100000"/>
              </a:lnSpc>
              <a:spcBef>
                <a:spcPts val="1400"/>
              </a:spcBef>
            </a:pPr>
            <a:r>
              <a:rPr lang="en-US" sz="1400" dirty="0">
                <a:solidFill>
                  <a:schemeClr val="accent3">
                    <a:lumMod val="25000"/>
                  </a:schemeClr>
                </a:solidFill>
                <a:latin typeface="Abadi"/>
              </a:rPr>
              <a:t>Flight Number vs Payload Mass – to see how </a:t>
            </a:r>
            <a:r>
              <a:rPr lang="en-US" sz="1400" dirty="0" err="1">
                <a:solidFill>
                  <a:schemeClr val="accent3">
                    <a:lumMod val="25000"/>
                  </a:schemeClr>
                </a:solidFill>
                <a:latin typeface="Abadi"/>
              </a:rPr>
              <a:t>FlightNumber</a:t>
            </a:r>
            <a:r>
              <a:rPr lang="en-US" sz="1400" dirty="0">
                <a:solidFill>
                  <a:schemeClr val="accent3">
                    <a:lumMod val="25000"/>
                  </a:schemeClr>
                </a:solidFill>
                <a:latin typeface="Abadi"/>
              </a:rPr>
              <a:t> and Payload variables would effect the Launch outcome.</a:t>
            </a:r>
          </a:p>
          <a:p>
            <a:pPr>
              <a:lnSpc>
                <a:spcPct val="100000"/>
              </a:lnSpc>
              <a:spcBef>
                <a:spcPts val="1400"/>
              </a:spcBef>
            </a:pPr>
            <a:r>
              <a:rPr lang="en-US" sz="1400" dirty="0">
                <a:solidFill>
                  <a:schemeClr val="accent3">
                    <a:lumMod val="25000"/>
                  </a:schemeClr>
                </a:solidFill>
                <a:latin typeface="Abadi"/>
              </a:rPr>
              <a:t>1.. Flight number vs Launch Site – to see how this relationship would effect the Launch outcome.</a:t>
            </a:r>
          </a:p>
          <a:p>
            <a:pPr>
              <a:lnSpc>
                <a:spcPct val="100000"/>
              </a:lnSpc>
              <a:spcBef>
                <a:spcPts val="1400"/>
              </a:spcBef>
            </a:pPr>
            <a:r>
              <a:rPr lang="en-US" sz="1400" dirty="0">
                <a:solidFill>
                  <a:schemeClr val="accent3">
                    <a:lumMod val="25000"/>
                  </a:schemeClr>
                </a:solidFill>
                <a:latin typeface="Abadi"/>
              </a:rPr>
              <a:t>2.. Visualize the relationship between Payload Mass and Launch Site</a:t>
            </a:r>
          </a:p>
          <a:p>
            <a:pPr>
              <a:lnSpc>
                <a:spcPct val="100000"/>
              </a:lnSpc>
              <a:spcBef>
                <a:spcPts val="1400"/>
              </a:spcBef>
            </a:pPr>
            <a:r>
              <a:rPr lang="en-US" sz="1400" dirty="0">
                <a:solidFill>
                  <a:schemeClr val="accent3">
                    <a:lumMod val="25000"/>
                  </a:schemeClr>
                </a:solidFill>
                <a:latin typeface="Abadi"/>
              </a:rPr>
              <a:t>3.. Visualize the relationship between Success rate and Orbit type</a:t>
            </a:r>
          </a:p>
          <a:p>
            <a:pPr>
              <a:lnSpc>
                <a:spcPct val="100000"/>
              </a:lnSpc>
              <a:spcBef>
                <a:spcPts val="1400"/>
              </a:spcBef>
            </a:pPr>
            <a:r>
              <a:rPr lang="en-US" sz="1400" dirty="0">
                <a:solidFill>
                  <a:schemeClr val="accent3">
                    <a:lumMod val="25000"/>
                  </a:schemeClr>
                </a:solidFill>
                <a:latin typeface="Abadi"/>
              </a:rPr>
              <a:t>4.. Visualize the relationship between </a:t>
            </a:r>
            <a:r>
              <a:rPr lang="en-US" sz="1400" dirty="0" err="1">
                <a:solidFill>
                  <a:schemeClr val="accent3">
                    <a:lumMod val="25000"/>
                  </a:schemeClr>
                </a:solidFill>
                <a:latin typeface="Abadi"/>
              </a:rPr>
              <a:t>FlightNumber</a:t>
            </a:r>
            <a:r>
              <a:rPr lang="en-US" sz="1400" dirty="0">
                <a:solidFill>
                  <a:schemeClr val="accent3">
                    <a:lumMod val="25000"/>
                  </a:schemeClr>
                </a:solidFill>
                <a:latin typeface="Abadi"/>
              </a:rPr>
              <a:t> and Orbit type</a:t>
            </a:r>
          </a:p>
          <a:p>
            <a:pPr>
              <a:lnSpc>
                <a:spcPct val="100000"/>
              </a:lnSpc>
              <a:spcBef>
                <a:spcPts val="1400"/>
              </a:spcBef>
            </a:pPr>
            <a:r>
              <a:rPr lang="en-US" sz="1400" dirty="0">
                <a:solidFill>
                  <a:schemeClr val="accent3">
                    <a:lumMod val="25000"/>
                  </a:schemeClr>
                </a:solidFill>
                <a:latin typeface="Abadi"/>
              </a:rPr>
              <a:t>5.. Visualize the relationship between Payload Mass and Orbit type</a:t>
            </a:r>
          </a:p>
          <a:p>
            <a:pPr>
              <a:lnSpc>
                <a:spcPct val="100000"/>
              </a:lnSpc>
              <a:spcBef>
                <a:spcPts val="1400"/>
              </a:spcBef>
            </a:pPr>
            <a:r>
              <a:rPr lang="en-US" sz="1400" dirty="0">
                <a:solidFill>
                  <a:schemeClr val="accent3">
                    <a:lumMod val="25000"/>
                  </a:schemeClr>
                </a:solidFill>
                <a:latin typeface="Abadi"/>
              </a:rPr>
              <a:t>6.. Visualize the launch success yearly trend</a:t>
            </a:r>
          </a:p>
          <a:p>
            <a:endParaRPr lang="en-US" dirty="0"/>
          </a:p>
        </p:txBody>
      </p:sp>
      <p:sp>
        <p:nvSpPr>
          <p:cNvPr id="2" name="Rectangle 1">
            <a:extLst>
              <a:ext uri="{FF2B5EF4-FFF2-40B4-BE49-F238E27FC236}">
                <a16:creationId xmlns:a16="http://schemas.microsoft.com/office/drawing/2014/main" id="{9E35F480-FC59-F6C3-5AD5-8E246C3A09DE}"/>
              </a:ext>
            </a:extLst>
          </p:cNvPr>
          <p:cNvSpPr/>
          <p:nvPr/>
        </p:nvSpPr>
        <p:spPr>
          <a:xfrm>
            <a:off x="2598811" y="559627"/>
            <a:ext cx="3941804" cy="46359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00000"/>
              </a:lnSpc>
              <a:spcBef>
                <a:spcPts val="1400"/>
              </a:spcBef>
            </a:pPr>
            <a:r>
              <a:rPr lang="en-US" sz="1800" dirty="0">
                <a:solidFill>
                  <a:schemeClr val="accent3">
                    <a:lumMod val="25000"/>
                  </a:schemeClr>
                </a:solidFill>
                <a:latin typeface="Abadi" panose="020B0604020104020204" pitchFamily="34" charset="0"/>
              </a:rPr>
              <a:t>Exploratory Data </a:t>
            </a:r>
            <a:r>
              <a:rPr lang="en-US" dirty="0">
                <a:solidFill>
                  <a:schemeClr val="accent3">
                    <a:lumMod val="25000"/>
                  </a:schemeClr>
                </a:solidFill>
                <a:latin typeface="Abadi" panose="020B0604020104020204" pitchFamily="34" charset="0"/>
              </a:rPr>
              <a:t>A</a:t>
            </a:r>
            <a:r>
              <a:rPr lang="en-US" sz="1800" dirty="0">
                <a:solidFill>
                  <a:schemeClr val="accent3">
                    <a:lumMod val="25000"/>
                  </a:schemeClr>
                </a:solidFill>
                <a:latin typeface="Abadi" panose="020B0604020104020204" pitchFamily="34" charset="0"/>
              </a:rPr>
              <a:t>nalysis </a:t>
            </a:r>
            <a:r>
              <a:rPr lang="en-US" dirty="0">
                <a:solidFill>
                  <a:schemeClr val="accent3">
                    <a:lumMod val="25000"/>
                  </a:schemeClr>
                </a:solidFill>
                <a:latin typeface="Abadi" panose="020B0604020104020204" pitchFamily="34" charset="0"/>
              </a:rPr>
              <a:t>R</a:t>
            </a:r>
            <a:r>
              <a:rPr lang="en-US" sz="1800" dirty="0">
                <a:solidFill>
                  <a:schemeClr val="accent3">
                    <a:lumMod val="25000"/>
                  </a:schemeClr>
                </a:solidFill>
                <a:latin typeface="Abadi" panose="020B0604020104020204" pitchFamily="34" charset="0"/>
              </a:rPr>
              <a:t>esults</a:t>
            </a:r>
          </a:p>
        </p:txBody>
      </p:sp>
    </p:spTree>
    <p:extLst>
      <p:ext uri="{BB962C8B-B14F-4D97-AF65-F5344CB8AC3E}">
        <p14:creationId xmlns:p14="http://schemas.microsoft.com/office/powerpoint/2010/main" val="3210089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EE2F7F31-7331-FA40-47DD-5A247B83A03E}"/>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C4C09A8-E343-AB18-FC2B-5DDC85D42507}"/>
              </a:ext>
            </a:extLst>
          </p:cNvPr>
          <p:cNvSpPr txBox="1">
            <a:spLocks/>
          </p:cNvSpPr>
          <p:nvPr/>
        </p:nvSpPr>
        <p:spPr>
          <a:xfrm>
            <a:off x="829892" y="1439450"/>
            <a:ext cx="7068725" cy="473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18C2EC03-142B-771E-199B-03A0C42C9BDE}"/>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7" name="Title 1">
            <a:extLst>
              <a:ext uri="{FF2B5EF4-FFF2-40B4-BE49-F238E27FC236}">
                <a16:creationId xmlns:a16="http://schemas.microsoft.com/office/drawing/2014/main" id="{EAAA8C63-3EC0-5601-B6B3-C0E4597692C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637DAA88-D392-F8D9-3A4C-CDE6A76E5E2B}"/>
              </a:ext>
            </a:extLst>
          </p:cNvPr>
          <p:cNvPicPr>
            <a:picLocks noChangeAspect="1"/>
          </p:cNvPicPr>
          <p:nvPr/>
        </p:nvPicPr>
        <p:blipFill>
          <a:blip r:embed="rId4"/>
          <a:stretch>
            <a:fillRect/>
          </a:stretch>
        </p:blipFill>
        <p:spPr>
          <a:xfrm>
            <a:off x="477102" y="2094019"/>
            <a:ext cx="6225150" cy="3903688"/>
          </a:xfrm>
          <a:prstGeom prst="rect">
            <a:avLst/>
          </a:prstGeom>
        </p:spPr>
      </p:pic>
      <p:sp>
        <p:nvSpPr>
          <p:cNvPr id="6" name="TextBox 5">
            <a:extLst>
              <a:ext uri="{FF2B5EF4-FFF2-40B4-BE49-F238E27FC236}">
                <a16:creationId xmlns:a16="http://schemas.microsoft.com/office/drawing/2014/main" id="{6E9263AF-78E5-C091-89A9-999B0BF6BBD9}"/>
              </a:ext>
            </a:extLst>
          </p:cNvPr>
          <p:cNvSpPr txBox="1"/>
          <p:nvPr/>
        </p:nvSpPr>
        <p:spPr>
          <a:xfrm>
            <a:off x="1348404" y="6025573"/>
            <a:ext cx="4257650" cy="677108"/>
          </a:xfrm>
          <a:prstGeom prst="rect">
            <a:avLst/>
          </a:prstGeom>
          <a:noFill/>
        </p:spPr>
        <p:txBody>
          <a:bodyPr wrap="square">
            <a:spAutoFit/>
          </a:bodyPr>
          <a:lstStyle/>
          <a:p>
            <a:r>
              <a:rPr lang="en-US" dirty="0"/>
              <a:t>PDF of </a:t>
            </a:r>
            <a:r>
              <a:rPr lang="en-US" dirty="0" err="1"/>
              <a:t>Plotly</a:t>
            </a:r>
            <a:r>
              <a:rPr lang="en-US" dirty="0"/>
              <a:t> Dashboard - </a:t>
            </a:r>
            <a:r>
              <a:rPr lang="en-US" sz="1000" dirty="0">
                <a:hlinkClick r:id="rId5"/>
              </a:rPr>
              <a:t>https://github.com/flurpo/IBMspx/blob/main/Plotly_spacex_dash_app_20240914.pdf</a:t>
            </a:r>
            <a:endParaRPr lang="en-US" sz="1000" dirty="0"/>
          </a:p>
        </p:txBody>
      </p:sp>
      <p:pic>
        <p:nvPicPr>
          <p:cNvPr id="9" name="Picture 8">
            <a:extLst>
              <a:ext uri="{FF2B5EF4-FFF2-40B4-BE49-F238E27FC236}">
                <a16:creationId xmlns:a16="http://schemas.microsoft.com/office/drawing/2014/main" id="{F1381DD7-4E82-39F9-0AB1-9D5B640993C6}"/>
              </a:ext>
            </a:extLst>
          </p:cNvPr>
          <p:cNvPicPr>
            <a:picLocks noChangeAspect="1"/>
          </p:cNvPicPr>
          <p:nvPr/>
        </p:nvPicPr>
        <p:blipFill>
          <a:blip r:embed="rId6"/>
          <a:stretch>
            <a:fillRect/>
          </a:stretch>
        </p:blipFill>
        <p:spPr>
          <a:xfrm>
            <a:off x="6985514" y="2096555"/>
            <a:ext cx="4788036" cy="3321995"/>
          </a:xfrm>
          <a:prstGeom prst="rect">
            <a:avLst/>
          </a:prstGeom>
        </p:spPr>
      </p:pic>
      <p:sp>
        <p:nvSpPr>
          <p:cNvPr id="10" name="TextBox 9">
            <a:extLst>
              <a:ext uri="{FF2B5EF4-FFF2-40B4-BE49-F238E27FC236}">
                <a16:creationId xmlns:a16="http://schemas.microsoft.com/office/drawing/2014/main" id="{5690068E-0899-2133-BF18-7A3CE63B4032}"/>
              </a:ext>
            </a:extLst>
          </p:cNvPr>
          <p:cNvSpPr txBox="1"/>
          <p:nvPr/>
        </p:nvSpPr>
        <p:spPr>
          <a:xfrm>
            <a:off x="7214715" y="6015525"/>
            <a:ext cx="3617407" cy="800219"/>
          </a:xfrm>
          <a:prstGeom prst="rect">
            <a:avLst/>
          </a:prstGeom>
          <a:noFill/>
        </p:spPr>
        <p:txBody>
          <a:bodyPr wrap="square" rtlCol="0">
            <a:spAutoFit/>
          </a:bodyPr>
          <a:lstStyle/>
          <a:p>
            <a:r>
              <a:rPr lang="en-US" dirty="0"/>
              <a:t>Folium App - </a:t>
            </a:r>
            <a:r>
              <a:rPr lang="en-US" sz="1000" dirty="0">
                <a:solidFill>
                  <a:schemeClr val="accent3">
                    <a:lumMod val="25000"/>
                  </a:schemeClr>
                </a:solidFill>
                <a:latin typeface="Abadi" panose="020B0604020104020204" pitchFamily="34" charset="0"/>
                <a:hlinkClick r:id="rId7"/>
              </a:rPr>
              <a:t>https://github.com/flurpo/IBMspx/blob/main/site_map.html</a:t>
            </a:r>
            <a:endParaRPr lang="en-US" sz="1000" dirty="0">
              <a:solidFill>
                <a:schemeClr val="accent3">
                  <a:lumMod val="25000"/>
                </a:schemeClr>
              </a:solidFill>
              <a:latin typeface="Abadi" panose="020B0604020104020204" pitchFamily="34" charset="0"/>
            </a:endParaRPr>
          </a:p>
          <a:p>
            <a:endParaRPr lang="en-US" dirty="0"/>
          </a:p>
        </p:txBody>
      </p:sp>
      <p:sp>
        <p:nvSpPr>
          <p:cNvPr id="2" name="Rectangle 1">
            <a:extLst>
              <a:ext uri="{FF2B5EF4-FFF2-40B4-BE49-F238E27FC236}">
                <a16:creationId xmlns:a16="http://schemas.microsoft.com/office/drawing/2014/main" id="{97F9013A-B2DF-22F5-1253-CB1F40955CC7}"/>
              </a:ext>
            </a:extLst>
          </p:cNvPr>
          <p:cNvSpPr/>
          <p:nvPr/>
        </p:nvSpPr>
        <p:spPr>
          <a:xfrm>
            <a:off x="2628547" y="553116"/>
            <a:ext cx="5164852" cy="47363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00000"/>
              </a:lnSpc>
              <a:spcBef>
                <a:spcPts val="1400"/>
              </a:spcBef>
            </a:pPr>
            <a:r>
              <a:rPr lang="en-US" sz="1800">
                <a:solidFill>
                  <a:schemeClr val="accent3">
                    <a:lumMod val="25000"/>
                  </a:schemeClr>
                </a:solidFill>
                <a:latin typeface="Abadi" panose="020B0604020104020204" pitchFamily="34" charset="0"/>
              </a:rPr>
              <a:t>Interactive analytics demo in screenshots</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9548779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91075" y="3197438"/>
            <a:ext cx="4017889" cy="912338"/>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 – </a:t>
            </a:r>
            <a:r>
              <a:rPr lang="en-US" sz="2200" dirty="0" err="1">
                <a:solidFill>
                  <a:schemeClr val="accent3">
                    <a:lumMod val="25000"/>
                  </a:schemeClr>
                </a:solidFill>
                <a:latin typeface="Abadi" panose="020B0604020104020204" pitchFamily="34" charset="0"/>
              </a:rPr>
              <a:t>api</a:t>
            </a:r>
            <a:r>
              <a:rPr lang="en-US" sz="2200" dirty="0">
                <a:solidFill>
                  <a:schemeClr val="accent3">
                    <a:lumMod val="25000"/>
                  </a:schemeClr>
                </a:solidFill>
                <a:latin typeface="Abadi" panose="020B0604020104020204" pitchFamily="34" charset="0"/>
              </a:rPr>
              <a:t> calls, Python, SQL, Python libraries (Beautiful Soup, Folium,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ect</a:t>
            </a:r>
            <a:r>
              <a:rPr lang="en-US" sz="2200" dirty="0">
                <a:solidFill>
                  <a:schemeClr val="accent3">
                    <a:lumMod val="25000"/>
                  </a:schemeClr>
                </a:solidFill>
                <a:latin typeface="Abadi" panose="020B0604020104020204" pitchFamily="34" charset="0"/>
              </a:rPr>
              <a: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TextBox 1">
            <a:extLst>
              <a:ext uri="{FF2B5EF4-FFF2-40B4-BE49-F238E27FC236}">
                <a16:creationId xmlns:a16="http://schemas.microsoft.com/office/drawing/2014/main" id="{2E430023-39FD-2262-AFAC-C745B61ADB2E}"/>
              </a:ext>
            </a:extLst>
          </p:cNvPr>
          <p:cNvSpPr txBox="1"/>
          <p:nvPr/>
        </p:nvSpPr>
        <p:spPr>
          <a:xfrm>
            <a:off x="991075" y="4391130"/>
            <a:ext cx="5526593" cy="923330"/>
          </a:xfrm>
          <a:prstGeom prst="rect">
            <a:avLst/>
          </a:prstGeom>
          <a:noFill/>
        </p:spPr>
        <p:txBody>
          <a:bodyPr wrap="square" rtlCol="0">
            <a:spAutoFit/>
          </a:bodyPr>
          <a:lstStyle/>
          <a:p>
            <a:r>
              <a:rPr lang="en-US" sz="1800" dirty="0">
                <a:solidFill>
                  <a:schemeClr val="accent3">
                    <a:lumMod val="25000"/>
                  </a:schemeClr>
                </a:solidFill>
                <a:latin typeface="Abadi" panose="020B0604020104020204" pitchFamily="34" charset="0"/>
              </a:rPr>
              <a:t>Summary of all results – data sets map, Data Summaries, Visualizations, Predictive Analysis</a:t>
            </a:r>
          </a:p>
          <a:p>
            <a:endParaRPr lang="en-US" dirty="0"/>
          </a:p>
        </p:txBody>
      </p:sp>
      <p:sp>
        <p:nvSpPr>
          <p:cNvPr id="3" name="TextBox 2">
            <a:extLst>
              <a:ext uri="{FF2B5EF4-FFF2-40B4-BE49-F238E27FC236}">
                <a16:creationId xmlns:a16="http://schemas.microsoft.com/office/drawing/2014/main" id="{C5B8EC79-CBDF-6F5D-DDBB-2770FEC0CBC0}"/>
              </a:ext>
            </a:extLst>
          </p:cNvPr>
          <p:cNvSpPr txBox="1"/>
          <p:nvPr/>
        </p:nvSpPr>
        <p:spPr>
          <a:xfrm>
            <a:off x="1225899" y="1647930"/>
            <a:ext cx="10339754" cy="646331"/>
          </a:xfrm>
          <a:prstGeom prst="rect">
            <a:avLst/>
          </a:prstGeom>
          <a:noFill/>
        </p:spPr>
        <p:txBody>
          <a:bodyPr wrap="square" rtlCol="0">
            <a:spAutoFit/>
          </a:bodyPr>
          <a:lstStyle/>
          <a:p>
            <a:r>
              <a:rPr lang="en-US" dirty="0" err="1"/>
              <a:t>Spacex</a:t>
            </a:r>
            <a:r>
              <a:rPr lang="en-US" dirty="0"/>
              <a:t> Launch and landing success prediction through data analysis –summaries of labs and assignments and a summary of outcomes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C439ECA4-D361-355F-B0E3-7CCC24C76DC9}"/>
              </a:ext>
            </a:extLst>
          </p:cNvPr>
          <p:cNvPicPr>
            <a:picLocks noChangeAspect="1"/>
          </p:cNvPicPr>
          <p:nvPr/>
        </p:nvPicPr>
        <p:blipFill>
          <a:blip r:embed="rId4"/>
          <a:stretch>
            <a:fillRect/>
          </a:stretch>
        </p:blipFill>
        <p:spPr>
          <a:xfrm>
            <a:off x="532145" y="1304542"/>
            <a:ext cx="9982200" cy="4876800"/>
          </a:xfrm>
          <a:prstGeom prst="rect">
            <a:avLst/>
          </a:prstGeom>
        </p:spPr>
      </p:pic>
      <p:sp>
        <p:nvSpPr>
          <p:cNvPr id="8" name="TextBox 7">
            <a:extLst>
              <a:ext uri="{FF2B5EF4-FFF2-40B4-BE49-F238E27FC236}">
                <a16:creationId xmlns:a16="http://schemas.microsoft.com/office/drawing/2014/main" id="{9C074376-EF87-C4F2-8E83-DF36B34AC52C}"/>
              </a:ext>
            </a:extLst>
          </p:cNvPr>
          <p:cNvSpPr txBox="1"/>
          <p:nvPr/>
        </p:nvSpPr>
        <p:spPr>
          <a:xfrm>
            <a:off x="428730" y="6211879"/>
            <a:ext cx="10189029" cy="523220"/>
          </a:xfrm>
          <a:prstGeom prst="rect">
            <a:avLst/>
          </a:prstGeom>
          <a:noFill/>
        </p:spPr>
        <p:txBody>
          <a:bodyPr wrap="square">
            <a:spAutoFit/>
          </a:bodyPr>
          <a:lstStyle/>
          <a:p>
            <a:r>
              <a:rPr lang="en-US" sz="1400" dirty="0"/>
              <a:t>I see that the majority moved of launches moved from Launch Site SLC40 to Site KSC LC 39A during flight numbers f#25-40 . </a:t>
            </a:r>
          </a:p>
          <a:p>
            <a:r>
              <a:rPr lang="en-US" sz="1400" dirty="0"/>
              <a:t>The overall Majority of Launches have occurred at site CCAFS SLC 40.</a:t>
            </a:r>
          </a:p>
        </p:txBody>
      </p:sp>
    </p:spTree>
    <p:extLst>
      <p:ext uri="{BB962C8B-B14F-4D97-AF65-F5344CB8AC3E}">
        <p14:creationId xmlns:p14="http://schemas.microsoft.com/office/powerpoint/2010/main" val="38656059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DEB4B07D-86B4-68CD-E912-0A90B13DA62D}"/>
              </a:ext>
            </a:extLst>
          </p:cNvPr>
          <p:cNvPicPr>
            <a:picLocks noChangeAspect="1"/>
          </p:cNvPicPr>
          <p:nvPr/>
        </p:nvPicPr>
        <p:blipFill>
          <a:blip r:embed="rId3"/>
          <a:stretch>
            <a:fillRect/>
          </a:stretch>
        </p:blipFill>
        <p:spPr>
          <a:xfrm>
            <a:off x="770010" y="1590183"/>
            <a:ext cx="7228477" cy="4476750"/>
          </a:xfrm>
          <a:prstGeom prst="rect">
            <a:avLst/>
          </a:prstGeom>
        </p:spPr>
      </p:pic>
      <p:sp>
        <p:nvSpPr>
          <p:cNvPr id="7" name="TextBox 6">
            <a:extLst>
              <a:ext uri="{FF2B5EF4-FFF2-40B4-BE49-F238E27FC236}">
                <a16:creationId xmlns:a16="http://schemas.microsoft.com/office/drawing/2014/main" id="{284262E8-DEC8-30CB-CBD2-CE3ADC079483}"/>
              </a:ext>
            </a:extLst>
          </p:cNvPr>
          <p:cNvSpPr txBox="1"/>
          <p:nvPr/>
        </p:nvSpPr>
        <p:spPr>
          <a:xfrm>
            <a:off x="7898004" y="4029390"/>
            <a:ext cx="3647552"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t>The most launches occur at CCAFS SLC 40</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least and lowest payload launches occur at VAFB SLC 4E</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I see the heaviest launch failure at KSC LC 39A</a:t>
            </a:r>
          </a:p>
        </p:txBody>
      </p:sp>
    </p:spTree>
    <p:extLst>
      <p:ext uri="{BB962C8B-B14F-4D97-AF65-F5344CB8AC3E}">
        <p14:creationId xmlns:p14="http://schemas.microsoft.com/office/powerpoint/2010/main" val="38697892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6C78CE-E046-1614-CD98-22C7EF27BC80}"/>
              </a:ext>
            </a:extLst>
          </p:cNvPr>
          <p:cNvPicPr>
            <a:picLocks noChangeAspect="1"/>
          </p:cNvPicPr>
          <p:nvPr/>
        </p:nvPicPr>
        <p:blipFill>
          <a:blip r:embed="rId2"/>
          <a:stretch>
            <a:fillRect/>
          </a:stretch>
        </p:blipFill>
        <p:spPr>
          <a:xfrm>
            <a:off x="311498" y="2208951"/>
            <a:ext cx="11585749" cy="3879242"/>
          </a:xfrm>
          <a:prstGeom prst="rect">
            <a:avLst/>
          </a:prstGeom>
        </p:spPr>
      </p:pic>
      <p:sp>
        <p:nvSpPr>
          <p:cNvPr id="6" name="TextBox 5">
            <a:extLst>
              <a:ext uri="{FF2B5EF4-FFF2-40B4-BE49-F238E27FC236}">
                <a16:creationId xmlns:a16="http://schemas.microsoft.com/office/drawing/2014/main" id="{DC0B454E-F2CB-D953-9DD6-CB5545FBC682}"/>
              </a:ext>
            </a:extLst>
          </p:cNvPr>
          <p:cNvSpPr txBox="1"/>
          <p:nvPr/>
        </p:nvSpPr>
        <p:spPr>
          <a:xfrm>
            <a:off x="838200" y="1446127"/>
            <a:ext cx="9933633" cy="369332"/>
          </a:xfrm>
          <a:prstGeom prst="rect">
            <a:avLst/>
          </a:prstGeom>
          <a:noFill/>
        </p:spPr>
        <p:txBody>
          <a:bodyPr wrap="square" rtlCol="0">
            <a:spAutoFit/>
          </a:bodyPr>
          <a:lstStyle/>
          <a:p>
            <a:r>
              <a:rPr lang="en-US" dirty="0"/>
              <a:t>Each Launch aims to a dedicated orbit. Here are some common orbit types:</a:t>
            </a:r>
          </a:p>
        </p:txBody>
      </p:sp>
      <p:sp>
        <p:nvSpPr>
          <p:cNvPr id="7" name="Title 1">
            <a:extLst>
              <a:ext uri="{FF2B5EF4-FFF2-40B4-BE49-F238E27FC236}">
                <a16:creationId xmlns:a16="http://schemas.microsoft.com/office/drawing/2014/main" id="{5BBFCDD8-7194-4EEE-CD8E-7C9D8AAE4C1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41904289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F9ECA51C-CAAA-6A2E-E4FF-1E6D1E46F5FF}"/>
              </a:ext>
            </a:extLst>
          </p:cNvPr>
          <p:cNvPicPr>
            <a:picLocks noChangeAspect="1"/>
          </p:cNvPicPr>
          <p:nvPr/>
        </p:nvPicPr>
        <p:blipFill>
          <a:blip r:embed="rId3"/>
          <a:stretch>
            <a:fillRect/>
          </a:stretch>
        </p:blipFill>
        <p:spPr>
          <a:xfrm>
            <a:off x="340963" y="1472623"/>
            <a:ext cx="5400675" cy="4552950"/>
          </a:xfrm>
          <a:prstGeom prst="rect">
            <a:avLst/>
          </a:prstGeom>
        </p:spPr>
      </p:pic>
      <p:pic>
        <p:nvPicPr>
          <p:cNvPr id="4098" name="Picture 2" descr="Satelites orbiting Earth">
            <a:extLst>
              <a:ext uri="{FF2B5EF4-FFF2-40B4-BE49-F238E27FC236}">
                <a16:creationId xmlns:a16="http://schemas.microsoft.com/office/drawing/2014/main" id="{B1273E20-BB32-73E0-9BAF-7B1AC8124B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3289" y="1472623"/>
            <a:ext cx="5522965" cy="310666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AABA0C4-BF06-7206-C2CB-982B6EA0EBF6}"/>
              </a:ext>
            </a:extLst>
          </p:cNvPr>
          <p:cNvSpPr txBox="1"/>
          <p:nvPr/>
        </p:nvSpPr>
        <p:spPr>
          <a:xfrm>
            <a:off x="5953289" y="4803112"/>
            <a:ext cx="5094515" cy="1785104"/>
          </a:xfrm>
          <a:prstGeom prst="rect">
            <a:avLst/>
          </a:prstGeom>
          <a:noFill/>
        </p:spPr>
        <p:txBody>
          <a:bodyPr wrap="square" rtlCol="0">
            <a:spAutoFit/>
          </a:bodyPr>
          <a:lstStyle/>
          <a:p>
            <a:pPr marL="285750" indent="-285750">
              <a:buFont typeface="Arial" panose="020B0604020202020204" pitchFamily="34" charset="0"/>
              <a:buChar char="•"/>
            </a:pPr>
            <a:r>
              <a:rPr lang="en-US" dirty="0"/>
              <a:t>ES-L1 </a:t>
            </a:r>
            <a:r>
              <a:rPr lang="en-US" sz="1000" dirty="0"/>
              <a:t>(</a:t>
            </a:r>
            <a:r>
              <a:rPr lang="en-US" sz="1000" b="0" i="0" dirty="0">
                <a:effectLst/>
                <a:latin typeface="__fkGroteskNeue_598ab8"/>
              </a:rPr>
              <a:t>Earth-Sun Lagrange point 1)</a:t>
            </a:r>
            <a:r>
              <a:rPr lang="en-US" sz="1000" dirty="0"/>
              <a:t>, </a:t>
            </a:r>
            <a:r>
              <a:rPr lang="en-US" sz="1400" dirty="0"/>
              <a:t>GEO, HEO and </a:t>
            </a:r>
            <a:r>
              <a:rPr lang="en-US" sz="1000" dirty="0"/>
              <a:t>SSO (</a:t>
            </a:r>
            <a:r>
              <a:rPr lang="en-US" sz="1000" b="0" i="0" dirty="0">
                <a:effectLst/>
                <a:latin typeface="__fkGroteskNeue_598ab8"/>
              </a:rPr>
              <a:t>Sun-Synchronous Orbit)</a:t>
            </a:r>
            <a:r>
              <a:rPr lang="en-US" sz="1000" dirty="0"/>
              <a:t> </a:t>
            </a:r>
            <a:r>
              <a:rPr lang="en-US" sz="1400" dirty="0"/>
              <a:t>have perfect launch records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GTO</a:t>
            </a:r>
            <a:r>
              <a:rPr lang="en-US" sz="1000" dirty="0"/>
              <a:t>(</a:t>
            </a:r>
            <a:r>
              <a:rPr lang="en-US" sz="1000" b="0" i="0" dirty="0">
                <a:effectLst/>
                <a:latin typeface="__fkGroteskNeue_598ab8"/>
              </a:rPr>
              <a:t>Geostationary Transfer Orbit)</a:t>
            </a:r>
            <a:r>
              <a:rPr lang="en-US" sz="1000" dirty="0"/>
              <a:t> </a:t>
            </a:r>
            <a:r>
              <a:rPr lang="en-US" sz="1400" dirty="0"/>
              <a:t>is associated with the lowest launch success rate</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No launch data in this data set for SO</a:t>
            </a:r>
          </a:p>
        </p:txBody>
      </p:sp>
    </p:spTree>
    <p:extLst>
      <p:ext uri="{BB962C8B-B14F-4D97-AF65-F5344CB8AC3E}">
        <p14:creationId xmlns:p14="http://schemas.microsoft.com/office/powerpoint/2010/main" val="800901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C650A363-27A6-5002-77B9-64D9A4B89E4D}"/>
              </a:ext>
            </a:extLst>
          </p:cNvPr>
          <p:cNvPicPr>
            <a:picLocks noChangeAspect="1"/>
          </p:cNvPicPr>
          <p:nvPr/>
        </p:nvPicPr>
        <p:blipFill>
          <a:blip r:embed="rId3"/>
          <a:stretch>
            <a:fillRect/>
          </a:stretch>
        </p:blipFill>
        <p:spPr>
          <a:xfrm>
            <a:off x="734028" y="1794624"/>
            <a:ext cx="5144258" cy="4007941"/>
          </a:xfrm>
          <a:prstGeom prst="rect">
            <a:avLst/>
          </a:prstGeom>
        </p:spPr>
      </p:pic>
      <p:sp>
        <p:nvSpPr>
          <p:cNvPr id="7" name="TextBox 6">
            <a:extLst>
              <a:ext uri="{FF2B5EF4-FFF2-40B4-BE49-F238E27FC236}">
                <a16:creationId xmlns:a16="http://schemas.microsoft.com/office/drawing/2014/main" id="{9F215006-4824-16DF-1CBC-81556FD7188B}"/>
              </a:ext>
            </a:extLst>
          </p:cNvPr>
          <p:cNvSpPr txBox="1"/>
          <p:nvPr/>
        </p:nvSpPr>
        <p:spPr>
          <a:xfrm>
            <a:off x="6461090" y="3054699"/>
            <a:ext cx="4682532"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Most of the Early Flights (&lt;20) involved launch failures.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Most of the later Flights (&gt;60) where associated with VLEO </a:t>
            </a:r>
            <a:r>
              <a:rPr lang="en-US" sz="1000" dirty="0"/>
              <a:t>(very low earth orbit)</a:t>
            </a:r>
          </a:p>
          <a:p>
            <a:endParaRPr lang="en-US" dirty="0"/>
          </a:p>
          <a:p>
            <a:endParaRPr lang="en-US" dirty="0"/>
          </a:p>
        </p:txBody>
      </p:sp>
      <p:sp>
        <p:nvSpPr>
          <p:cNvPr id="9" name="TextBox 8">
            <a:extLst>
              <a:ext uri="{FF2B5EF4-FFF2-40B4-BE49-F238E27FC236}">
                <a16:creationId xmlns:a16="http://schemas.microsoft.com/office/drawing/2014/main" id="{B07FE288-93F0-C7B2-DE30-E2BF3334EBAB}"/>
              </a:ext>
            </a:extLst>
          </p:cNvPr>
          <p:cNvSpPr txBox="1"/>
          <p:nvPr/>
        </p:nvSpPr>
        <p:spPr>
          <a:xfrm>
            <a:off x="178607" y="6040985"/>
            <a:ext cx="10301824" cy="452688"/>
          </a:xfrm>
          <a:prstGeom prst="rect">
            <a:avLst/>
          </a:prstGeom>
          <a:noFill/>
        </p:spPr>
        <p:txBody>
          <a:bodyPr wrap="square">
            <a:spAutoFit/>
          </a:bodyPr>
          <a:lstStyle/>
          <a:p>
            <a:pPr>
              <a:lnSpc>
                <a:spcPts val="1425"/>
              </a:lnSpc>
            </a:pPr>
            <a:r>
              <a:rPr lang="en-US" sz="1400" b="0" dirty="0">
                <a:effectLst/>
                <a:latin typeface="Consolas" panose="020B0609020204030204" pitchFamily="49" charset="0"/>
              </a:rPr>
              <a:t>You can observe that in the LEO orbit, success seems to be related to the number of flights. Conversely, in the GTO orbit, there appears to be no relationship between flight number and success.</a:t>
            </a:r>
          </a:p>
        </p:txBody>
      </p:sp>
    </p:spTree>
    <p:extLst>
      <p:ext uri="{BB962C8B-B14F-4D97-AF65-F5344CB8AC3E}">
        <p14:creationId xmlns:p14="http://schemas.microsoft.com/office/powerpoint/2010/main" val="11067275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822688AC-C669-270A-580C-E31882972939}"/>
              </a:ext>
            </a:extLst>
          </p:cNvPr>
          <p:cNvPicPr>
            <a:picLocks noChangeAspect="1"/>
          </p:cNvPicPr>
          <p:nvPr/>
        </p:nvPicPr>
        <p:blipFill>
          <a:blip r:embed="rId3"/>
          <a:stretch>
            <a:fillRect/>
          </a:stretch>
        </p:blipFill>
        <p:spPr>
          <a:xfrm>
            <a:off x="1369458" y="1597071"/>
            <a:ext cx="5972175" cy="4476750"/>
          </a:xfrm>
          <a:prstGeom prst="rect">
            <a:avLst/>
          </a:prstGeom>
        </p:spPr>
      </p:pic>
      <p:sp>
        <p:nvSpPr>
          <p:cNvPr id="10" name="TextBox 9">
            <a:extLst>
              <a:ext uri="{FF2B5EF4-FFF2-40B4-BE49-F238E27FC236}">
                <a16:creationId xmlns:a16="http://schemas.microsoft.com/office/drawing/2014/main" id="{653BFAAD-6425-F87D-1C21-B12D8814D043}"/>
              </a:ext>
            </a:extLst>
          </p:cNvPr>
          <p:cNvSpPr txBox="1"/>
          <p:nvPr/>
        </p:nvSpPr>
        <p:spPr>
          <a:xfrm>
            <a:off x="7341633" y="3731023"/>
            <a:ext cx="3943978" cy="1529906"/>
          </a:xfrm>
          <a:prstGeom prst="rect">
            <a:avLst/>
          </a:prstGeom>
          <a:noFill/>
        </p:spPr>
        <p:txBody>
          <a:bodyPr wrap="square">
            <a:spAutoFit/>
          </a:bodyPr>
          <a:lstStyle/>
          <a:p>
            <a:pPr marL="285750" indent="-285750">
              <a:lnSpc>
                <a:spcPts val="1425"/>
              </a:lnSpc>
              <a:buFont typeface="Arial" panose="020B0604020202020204" pitchFamily="34" charset="0"/>
              <a:buChar char="•"/>
            </a:pPr>
            <a:r>
              <a:rPr lang="en-US" sz="1400" b="0" dirty="0">
                <a:effectLst/>
                <a:latin typeface="Consolas" panose="020B0609020204030204" pitchFamily="49" charset="0"/>
              </a:rPr>
              <a:t>With heavy payloads the successful landing or positive landing rate are more for </a:t>
            </a:r>
            <a:r>
              <a:rPr lang="en-US" sz="1400" b="0" dirty="0" err="1">
                <a:effectLst/>
                <a:latin typeface="Consolas" panose="020B0609020204030204" pitchFamily="49" charset="0"/>
              </a:rPr>
              <a:t>Polar,LEO</a:t>
            </a:r>
            <a:r>
              <a:rPr lang="en-US" sz="1400" b="0" dirty="0">
                <a:effectLst/>
                <a:latin typeface="Consolas" panose="020B0609020204030204" pitchFamily="49" charset="0"/>
              </a:rPr>
              <a:t> and ISS.</a:t>
            </a:r>
          </a:p>
          <a:p>
            <a:pPr marL="285750" indent="-285750">
              <a:lnSpc>
                <a:spcPts val="1425"/>
              </a:lnSpc>
              <a:buFont typeface="Arial" panose="020B0604020202020204" pitchFamily="34" charset="0"/>
              <a:buChar char="•"/>
            </a:pPr>
            <a:br>
              <a:rPr lang="en-US" sz="1400" b="0" dirty="0">
                <a:effectLst/>
                <a:latin typeface="Consolas" panose="020B0609020204030204" pitchFamily="49" charset="0"/>
              </a:rPr>
            </a:br>
            <a:r>
              <a:rPr lang="en-US" sz="1400" b="0" dirty="0">
                <a:effectLst/>
                <a:latin typeface="Consolas" panose="020B0609020204030204" pitchFamily="49" charset="0"/>
              </a:rPr>
              <a:t>However, for GTO, it's difficult to distinguish between successful and unsuccessful landings as both outcomes are present.</a:t>
            </a:r>
          </a:p>
        </p:txBody>
      </p:sp>
    </p:spTree>
    <p:extLst>
      <p:ext uri="{BB962C8B-B14F-4D97-AF65-F5344CB8AC3E}">
        <p14:creationId xmlns:p14="http://schemas.microsoft.com/office/powerpoint/2010/main" val="31453405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B5CCB0A1-082F-BFCF-366C-B7F2222A44C1}"/>
              </a:ext>
            </a:extLst>
          </p:cNvPr>
          <p:cNvPicPr>
            <a:picLocks noChangeAspect="1"/>
          </p:cNvPicPr>
          <p:nvPr/>
        </p:nvPicPr>
        <p:blipFill>
          <a:blip r:embed="rId3"/>
          <a:stretch>
            <a:fillRect/>
          </a:stretch>
        </p:blipFill>
        <p:spPr>
          <a:xfrm>
            <a:off x="853429" y="1691698"/>
            <a:ext cx="5400675" cy="4333875"/>
          </a:xfrm>
          <a:prstGeom prst="rect">
            <a:avLst/>
          </a:prstGeom>
        </p:spPr>
      </p:pic>
      <p:sp>
        <p:nvSpPr>
          <p:cNvPr id="8" name="TextBox 7">
            <a:extLst>
              <a:ext uri="{FF2B5EF4-FFF2-40B4-BE49-F238E27FC236}">
                <a16:creationId xmlns:a16="http://schemas.microsoft.com/office/drawing/2014/main" id="{4334069E-349E-A6FC-56FD-BAB315C25941}"/>
              </a:ext>
            </a:extLst>
          </p:cNvPr>
          <p:cNvSpPr txBox="1"/>
          <p:nvPr/>
        </p:nvSpPr>
        <p:spPr>
          <a:xfrm>
            <a:off x="6836909" y="3005351"/>
            <a:ext cx="4186133" cy="646331"/>
          </a:xfrm>
          <a:prstGeom prst="rect">
            <a:avLst/>
          </a:prstGeom>
          <a:noFill/>
        </p:spPr>
        <p:txBody>
          <a:bodyPr wrap="square">
            <a:spAutoFit/>
          </a:bodyPr>
          <a:lstStyle/>
          <a:p>
            <a:r>
              <a:rPr lang="en-US" dirty="0"/>
              <a:t>you can observe that the </a:t>
            </a:r>
            <a:r>
              <a:rPr lang="en-US" dirty="0" err="1"/>
              <a:t>sucess</a:t>
            </a:r>
            <a:r>
              <a:rPr lang="en-US" dirty="0"/>
              <a:t> rate since 2013 kept increasing till 2020</a:t>
            </a:r>
          </a:p>
        </p:txBody>
      </p:sp>
    </p:spTree>
    <p:extLst>
      <p:ext uri="{BB962C8B-B14F-4D97-AF65-F5344CB8AC3E}">
        <p14:creationId xmlns:p14="http://schemas.microsoft.com/office/powerpoint/2010/main" val="7065944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10849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1600" b="0" i="0" dirty="0">
                <a:effectLst/>
                <a:latin typeface="Consolas" panose="020B0609020204030204" pitchFamily="49" charset="0"/>
              </a:rPr>
              <a:t>[('CCAFS LC-40',), ('VAFB SLC-4E',), ('KSC LC-39A',), ('CCAFS SLC-40',)]</a:t>
            </a:r>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TextBox 1">
            <a:extLst>
              <a:ext uri="{FF2B5EF4-FFF2-40B4-BE49-F238E27FC236}">
                <a16:creationId xmlns:a16="http://schemas.microsoft.com/office/drawing/2014/main" id="{3A0469CA-5E7A-DEC9-FCC2-D5A09242467E}"/>
              </a:ext>
            </a:extLst>
          </p:cNvPr>
          <p:cNvSpPr txBox="1"/>
          <p:nvPr/>
        </p:nvSpPr>
        <p:spPr>
          <a:xfrm>
            <a:off x="844062" y="3261517"/>
            <a:ext cx="11166570" cy="646331"/>
          </a:xfrm>
          <a:prstGeom prst="rect">
            <a:avLst/>
          </a:prstGeom>
          <a:noFill/>
        </p:spPr>
        <p:txBody>
          <a:bodyPr wrap="square" rtlCol="0">
            <a:spAutoFit/>
          </a:bodyPr>
          <a:lstStyle/>
          <a:p>
            <a:r>
              <a:rPr lang="en-US" b="0" dirty="0">
                <a:effectLst/>
                <a:latin typeface="Consolas" panose="020B0609020204030204" pitchFamily="49" charset="0"/>
              </a:rPr>
              <a:t>CALCULATED BY Select DISTINCT </a:t>
            </a:r>
            <a:r>
              <a:rPr lang="en-US" b="0" dirty="0" err="1">
                <a:effectLst/>
                <a:latin typeface="Consolas" panose="020B0609020204030204" pitchFamily="49" charset="0"/>
              </a:rPr>
              <a:t>Launch_Site</a:t>
            </a:r>
            <a:r>
              <a:rPr lang="en-US" b="0" dirty="0">
                <a:effectLst/>
                <a:latin typeface="Consolas" panose="020B0609020204030204" pitchFamily="49" charset="0"/>
              </a:rPr>
              <a:t> FROM SPACEXTABLE</a:t>
            </a:r>
          </a:p>
          <a:p>
            <a:endParaRPr lang="en-US" dirty="0"/>
          </a:p>
        </p:txBody>
      </p:sp>
    </p:spTree>
    <p:extLst>
      <p:ext uri="{BB962C8B-B14F-4D97-AF65-F5344CB8AC3E}">
        <p14:creationId xmlns:p14="http://schemas.microsoft.com/office/powerpoint/2010/main" val="27278509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36742"/>
            <a:ext cx="9745589" cy="92762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6" name="TextBox 5">
            <a:extLst>
              <a:ext uri="{FF2B5EF4-FFF2-40B4-BE49-F238E27FC236}">
                <a16:creationId xmlns:a16="http://schemas.microsoft.com/office/drawing/2014/main" id="{3C125A51-1413-8A52-BE5E-286992E6A4F4}"/>
              </a:ext>
            </a:extLst>
          </p:cNvPr>
          <p:cNvSpPr txBox="1"/>
          <p:nvPr/>
        </p:nvSpPr>
        <p:spPr>
          <a:xfrm>
            <a:off x="209578" y="2110074"/>
            <a:ext cx="11772844" cy="1384995"/>
          </a:xfrm>
          <a:prstGeom prst="rect">
            <a:avLst/>
          </a:prstGeom>
          <a:noFill/>
        </p:spPr>
        <p:txBody>
          <a:bodyPr wrap="square">
            <a:spAutoFit/>
          </a:bodyPr>
          <a:lstStyle/>
          <a:p>
            <a:r>
              <a:rPr lang="en-US" sz="1400" dirty="0"/>
              <a:t>('2010-06-04', '18:45:00', 'F9 v1.0  B0003', 'CCAFS LC-40', 'Dragon Spacecraft Qualification Unit', 0, 'LEO', 'SpaceX', 'Success', 'Failure (parachute)’)</a:t>
            </a:r>
          </a:p>
          <a:p>
            <a:r>
              <a:rPr lang="en-US" sz="1400" dirty="0"/>
              <a:t>('2010-12-08', '15:43:00', 'F9 v1.0  B0004', 'CCAFS LC-40', 'Dragon demo flight C1, two CubeSats, barrel of </a:t>
            </a:r>
            <a:r>
              <a:rPr lang="en-US" sz="1400" dirty="0" err="1"/>
              <a:t>Brouere</a:t>
            </a:r>
            <a:r>
              <a:rPr lang="en-US" sz="1400" dirty="0"/>
              <a:t> cheese', 0, 'LEO (ISS)', 'NASA (COTS) NRO', 'Success', 'Failure (parachute)’)</a:t>
            </a:r>
          </a:p>
          <a:p>
            <a:r>
              <a:rPr lang="en-US" sz="1400" dirty="0"/>
              <a:t>('2012-05-22', '7:44:00', 'F9 v1.0  B0005', 'CCAFS LC-40', 'Dragon demo flight C2', 525, 'LEO (ISS)', 'NASA (COTS)', 'Success', 'No attempt’)</a:t>
            </a:r>
          </a:p>
          <a:p>
            <a:r>
              <a:rPr lang="en-US" sz="1400" dirty="0"/>
              <a:t>('2012-10-08', '0:35:00', 'F9 v1.0  B0006', 'CCAFS LC-40', 'SpaceX CRS-1', 500, 'LEO (ISS)', 'NASA (CRS)', 'Success', 'No attempt’)</a:t>
            </a:r>
          </a:p>
          <a:p>
            <a:r>
              <a:rPr lang="en-US" sz="1400" dirty="0"/>
              <a:t>('2013-03-01', '15:10:00', 'F9 v1.0  B0007', 'CCAFS LC-40', 'SpaceX CRS-2', 677, 'LEO (ISS)', 'NASA (CRS)', 'Success', 'No attempt')</a:t>
            </a:r>
          </a:p>
        </p:txBody>
      </p:sp>
      <p:sp>
        <p:nvSpPr>
          <p:cNvPr id="7" name="TextBox 6">
            <a:extLst>
              <a:ext uri="{FF2B5EF4-FFF2-40B4-BE49-F238E27FC236}">
                <a16:creationId xmlns:a16="http://schemas.microsoft.com/office/drawing/2014/main" id="{5931CF12-5217-A6AF-A88F-4A7EA1C622C9}"/>
              </a:ext>
            </a:extLst>
          </p:cNvPr>
          <p:cNvSpPr txBox="1"/>
          <p:nvPr/>
        </p:nvSpPr>
        <p:spPr>
          <a:xfrm>
            <a:off x="442128" y="3790824"/>
            <a:ext cx="11662312" cy="646331"/>
          </a:xfrm>
          <a:prstGeom prst="rect">
            <a:avLst/>
          </a:prstGeom>
          <a:noFill/>
        </p:spPr>
        <p:txBody>
          <a:bodyPr wrap="square" rtlCol="0">
            <a:spAutoFit/>
          </a:bodyPr>
          <a:lstStyle/>
          <a:p>
            <a:r>
              <a:rPr lang="en-US" b="0" dirty="0">
                <a:effectLst/>
                <a:latin typeface="Consolas" panose="020B0609020204030204" pitchFamily="49" charset="0"/>
              </a:rPr>
              <a:t>CALCULATED BY SELECTING * FROM SPACEXTABLE WHERE </a:t>
            </a:r>
            <a:r>
              <a:rPr lang="en-US" b="0" dirty="0" err="1">
                <a:effectLst/>
                <a:latin typeface="Consolas" panose="020B0609020204030204" pitchFamily="49" charset="0"/>
              </a:rPr>
              <a:t>Launch_Site</a:t>
            </a:r>
            <a:r>
              <a:rPr lang="en-US" b="0" dirty="0">
                <a:effectLst/>
                <a:latin typeface="Consolas" panose="020B0609020204030204" pitchFamily="49" charset="0"/>
              </a:rPr>
              <a:t> LIKE 'CCA%' LIMIT 5</a:t>
            </a:r>
          </a:p>
          <a:p>
            <a:endParaRPr lang="en-US" dirty="0"/>
          </a:p>
        </p:txBody>
      </p:sp>
    </p:spTree>
    <p:extLst>
      <p:ext uri="{BB962C8B-B14F-4D97-AF65-F5344CB8AC3E}">
        <p14:creationId xmlns:p14="http://schemas.microsoft.com/office/powerpoint/2010/main" val="17947386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016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TextBox 5">
            <a:extLst>
              <a:ext uri="{FF2B5EF4-FFF2-40B4-BE49-F238E27FC236}">
                <a16:creationId xmlns:a16="http://schemas.microsoft.com/office/drawing/2014/main" id="{4869748A-8282-3BE8-6FE3-7DBB1311B26E}"/>
              </a:ext>
            </a:extLst>
          </p:cNvPr>
          <p:cNvSpPr txBox="1"/>
          <p:nvPr/>
        </p:nvSpPr>
        <p:spPr>
          <a:xfrm>
            <a:off x="1178169" y="2772331"/>
            <a:ext cx="7011238" cy="400110"/>
          </a:xfrm>
          <a:prstGeom prst="rect">
            <a:avLst/>
          </a:prstGeom>
          <a:noFill/>
        </p:spPr>
        <p:txBody>
          <a:bodyPr wrap="square">
            <a:spAutoFit/>
          </a:bodyPr>
          <a:lstStyle/>
          <a:p>
            <a:pPr>
              <a:lnSpc>
                <a:spcPct val="100000"/>
              </a:lnSpc>
              <a:spcBef>
                <a:spcPts val="1400"/>
              </a:spcBef>
            </a:pPr>
            <a:r>
              <a:rPr lang="en-US" sz="1800" b="0" i="0" dirty="0">
                <a:effectLst/>
                <a:latin typeface="Consolas" panose="020B0609020204030204" pitchFamily="49" charset="0"/>
              </a:rPr>
              <a:t>Total Payload Mass for NASA (CRS) missions: </a:t>
            </a:r>
            <a:r>
              <a:rPr lang="en-US" sz="2000" b="1" i="0" u="sng" dirty="0">
                <a:effectLst/>
                <a:latin typeface="Consolas" panose="020B0609020204030204" pitchFamily="49" charset="0"/>
              </a:rPr>
              <a:t>45596 KG</a:t>
            </a:r>
            <a:endParaRPr lang="en-US" sz="2000" b="1" u="sng" dirty="0">
              <a:latin typeface="Abadi" panose="020B0604020104020204" pitchFamily="34" charset="0"/>
            </a:endParaRPr>
          </a:p>
        </p:txBody>
      </p:sp>
      <p:sp>
        <p:nvSpPr>
          <p:cNvPr id="7" name="TextBox 6">
            <a:extLst>
              <a:ext uri="{FF2B5EF4-FFF2-40B4-BE49-F238E27FC236}">
                <a16:creationId xmlns:a16="http://schemas.microsoft.com/office/drawing/2014/main" id="{D712D12E-1B3F-529F-F64B-293E80EF1635}"/>
              </a:ext>
            </a:extLst>
          </p:cNvPr>
          <p:cNvSpPr txBox="1"/>
          <p:nvPr/>
        </p:nvSpPr>
        <p:spPr>
          <a:xfrm>
            <a:off x="401934" y="3657600"/>
            <a:ext cx="11056038" cy="615553"/>
          </a:xfrm>
          <a:prstGeom prst="rect">
            <a:avLst/>
          </a:prstGeom>
          <a:noFill/>
        </p:spPr>
        <p:txBody>
          <a:bodyPr wrap="square" rtlCol="0">
            <a:spAutoFit/>
          </a:bodyPr>
          <a:lstStyle/>
          <a:p>
            <a:r>
              <a:rPr lang="en-US" sz="1600" b="0" dirty="0">
                <a:effectLst/>
                <a:latin typeface="Consolas" panose="020B0609020204030204" pitchFamily="49" charset="0"/>
              </a:rPr>
              <a:t>CALCULATED BY SELECTING PAYLOAD_MASS__KG_ FROM SPACEXTABLE WHERE Customer = 'NASA (CRS)'</a:t>
            </a:r>
          </a:p>
          <a:p>
            <a:endParaRPr lang="en-US" dirty="0"/>
          </a:p>
        </p:txBody>
      </p:sp>
    </p:spTree>
    <p:extLst>
      <p:ext uri="{BB962C8B-B14F-4D97-AF65-F5344CB8AC3E}">
        <p14:creationId xmlns:p14="http://schemas.microsoft.com/office/powerpoint/2010/main" val="4010014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5490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TextBox 5">
            <a:extLst>
              <a:ext uri="{FF2B5EF4-FFF2-40B4-BE49-F238E27FC236}">
                <a16:creationId xmlns:a16="http://schemas.microsoft.com/office/drawing/2014/main" id="{F33262A0-349C-5502-9134-B20CEBAF4E7B}"/>
              </a:ext>
            </a:extLst>
          </p:cNvPr>
          <p:cNvSpPr txBox="1"/>
          <p:nvPr/>
        </p:nvSpPr>
        <p:spPr>
          <a:xfrm>
            <a:off x="964640" y="2699666"/>
            <a:ext cx="8259745" cy="856645"/>
          </a:xfrm>
          <a:prstGeom prst="rect">
            <a:avLst/>
          </a:prstGeom>
          <a:noFill/>
        </p:spPr>
        <p:txBody>
          <a:bodyPr wrap="square">
            <a:spAutoFit/>
          </a:bodyPr>
          <a:lstStyle/>
          <a:p>
            <a:pPr>
              <a:lnSpc>
                <a:spcPct val="100000"/>
              </a:lnSpc>
              <a:spcBef>
                <a:spcPts val="1400"/>
              </a:spcBef>
            </a:pPr>
            <a:r>
              <a:rPr lang="en-US" sz="1800" b="0" i="0" dirty="0">
                <a:effectLst/>
                <a:latin typeface="Consolas" panose="020B0609020204030204" pitchFamily="49" charset="0"/>
              </a:rPr>
              <a:t>(3170,)(3325,) (2296,) (1316,) (4535,)</a:t>
            </a:r>
          </a:p>
          <a:p>
            <a:pPr>
              <a:lnSpc>
                <a:spcPct val="100000"/>
              </a:lnSpc>
              <a:spcBef>
                <a:spcPts val="1400"/>
              </a:spcBef>
            </a:pPr>
            <a:r>
              <a:rPr lang="en-US" sz="1800" b="0" i="0" dirty="0">
                <a:effectLst/>
                <a:latin typeface="Consolas" panose="020B0609020204030204" pitchFamily="49" charset="0"/>
              </a:rPr>
              <a:t> Average Payload Mass for </a:t>
            </a:r>
            <a:r>
              <a:rPr lang="en-US" sz="1800" b="0" i="0" dirty="0" err="1">
                <a:effectLst/>
                <a:latin typeface="Consolas" panose="020B0609020204030204" pitchFamily="49" charset="0"/>
              </a:rPr>
              <a:t>Booster_Version</a:t>
            </a:r>
            <a:r>
              <a:rPr lang="en-US" sz="1800" b="0" i="0" dirty="0">
                <a:effectLst/>
                <a:latin typeface="Consolas" panose="020B0609020204030204" pitchFamily="49" charset="0"/>
              </a:rPr>
              <a:t> F9 v1.1: </a:t>
            </a:r>
            <a:r>
              <a:rPr lang="en-US" sz="2000" b="1" i="0" u="sng" dirty="0">
                <a:effectLst/>
                <a:latin typeface="Consolas" panose="020B0609020204030204" pitchFamily="49" charset="0"/>
              </a:rPr>
              <a:t>2928.4 KG</a:t>
            </a:r>
            <a:endParaRPr lang="en-US" sz="2000" b="1" u="sng" dirty="0">
              <a:latin typeface="Abadi" panose="020B0604020104020204" pitchFamily="34" charset="0"/>
            </a:endParaRPr>
          </a:p>
        </p:txBody>
      </p:sp>
      <p:sp>
        <p:nvSpPr>
          <p:cNvPr id="7" name="TextBox 6">
            <a:extLst>
              <a:ext uri="{FF2B5EF4-FFF2-40B4-BE49-F238E27FC236}">
                <a16:creationId xmlns:a16="http://schemas.microsoft.com/office/drawing/2014/main" id="{295AD975-623D-DC54-36DA-98BAAFDFB6B0}"/>
              </a:ext>
            </a:extLst>
          </p:cNvPr>
          <p:cNvSpPr txBox="1"/>
          <p:nvPr/>
        </p:nvSpPr>
        <p:spPr>
          <a:xfrm>
            <a:off x="162085" y="4228383"/>
            <a:ext cx="11123526" cy="646331"/>
          </a:xfrm>
          <a:prstGeom prst="rect">
            <a:avLst/>
          </a:prstGeom>
          <a:noFill/>
        </p:spPr>
        <p:txBody>
          <a:bodyPr wrap="square" rtlCol="0">
            <a:spAutoFit/>
          </a:bodyPr>
          <a:lstStyle/>
          <a:p>
            <a:r>
              <a:rPr lang="en-US" dirty="0">
                <a:latin typeface="Abadi" panose="020B0604020104020204" pitchFamily="34" charset="0"/>
              </a:rPr>
              <a:t>Calculated by </a:t>
            </a:r>
            <a:r>
              <a:rPr lang="en-US" b="0" dirty="0">
                <a:effectLst/>
                <a:latin typeface="Abadi" panose="020B0604020104020204" pitchFamily="34" charset="0"/>
              </a:rPr>
              <a:t>SELECTING PAYLOAD_MASS__KG_ FROM SPACEXTABLE WHERE </a:t>
            </a:r>
            <a:r>
              <a:rPr lang="en-US" b="0" dirty="0" err="1">
                <a:effectLst/>
                <a:latin typeface="Abadi" panose="020B0604020104020204" pitchFamily="34" charset="0"/>
              </a:rPr>
              <a:t>Booster_Version</a:t>
            </a:r>
            <a:r>
              <a:rPr lang="en-US" b="0" dirty="0">
                <a:effectLst/>
                <a:latin typeface="Abadi" panose="020B0604020104020204" pitchFamily="34" charset="0"/>
              </a:rPr>
              <a:t> = 'F9 v1.1'</a:t>
            </a:r>
          </a:p>
          <a:p>
            <a:endParaRPr lang="en-US" dirty="0"/>
          </a:p>
        </p:txBody>
      </p:sp>
    </p:spTree>
    <p:extLst>
      <p:ext uri="{BB962C8B-B14F-4D97-AF65-F5344CB8AC3E}">
        <p14:creationId xmlns:p14="http://schemas.microsoft.com/office/powerpoint/2010/main" val="27355605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016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8" name="TextBox 7">
            <a:extLst>
              <a:ext uri="{FF2B5EF4-FFF2-40B4-BE49-F238E27FC236}">
                <a16:creationId xmlns:a16="http://schemas.microsoft.com/office/drawing/2014/main" id="{5A53E976-5063-1D38-03ED-9D68EADF6284}"/>
              </a:ext>
            </a:extLst>
          </p:cNvPr>
          <p:cNvSpPr txBox="1"/>
          <p:nvPr/>
        </p:nvSpPr>
        <p:spPr>
          <a:xfrm>
            <a:off x="2193053" y="2780523"/>
            <a:ext cx="6094324" cy="400110"/>
          </a:xfrm>
          <a:prstGeom prst="rect">
            <a:avLst/>
          </a:prstGeom>
          <a:noFill/>
        </p:spPr>
        <p:txBody>
          <a:bodyPr wrap="square">
            <a:spAutoFit/>
          </a:bodyPr>
          <a:lstStyle/>
          <a:p>
            <a:r>
              <a:rPr lang="en-US" dirty="0"/>
              <a:t>Earliest Successful Ground Pad Landing: </a:t>
            </a:r>
            <a:r>
              <a:rPr lang="en-US" sz="2000" u="sng" dirty="0"/>
              <a:t>2015-12-22</a:t>
            </a:r>
          </a:p>
        </p:txBody>
      </p:sp>
      <p:sp>
        <p:nvSpPr>
          <p:cNvPr id="9" name="TextBox 8">
            <a:extLst>
              <a:ext uri="{FF2B5EF4-FFF2-40B4-BE49-F238E27FC236}">
                <a16:creationId xmlns:a16="http://schemas.microsoft.com/office/drawing/2014/main" id="{F57FDC56-99AC-A325-2719-543053D474DD}"/>
              </a:ext>
            </a:extLst>
          </p:cNvPr>
          <p:cNvSpPr txBox="1"/>
          <p:nvPr/>
        </p:nvSpPr>
        <p:spPr>
          <a:xfrm>
            <a:off x="512466" y="3627455"/>
            <a:ext cx="10945506" cy="584775"/>
          </a:xfrm>
          <a:prstGeom prst="rect">
            <a:avLst/>
          </a:prstGeom>
          <a:noFill/>
        </p:spPr>
        <p:txBody>
          <a:bodyPr wrap="square" rtlCol="0">
            <a:spAutoFit/>
          </a:bodyPr>
          <a:lstStyle/>
          <a:p>
            <a:r>
              <a:rPr lang="en-US" sz="1400" b="0" dirty="0">
                <a:effectLst/>
                <a:latin typeface="Consolas" panose="020B0609020204030204" pitchFamily="49" charset="0"/>
              </a:rPr>
              <a:t>CALCULATED BY SELECT MIN(Date) FROM SPACEXTABLE WHERE </a:t>
            </a:r>
            <a:r>
              <a:rPr lang="en-US" sz="1400" b="0" dirty="0" err="1">
                <a:effectLst/>
                <a:latin typeface="Consolas" panose="020B0609020204030204" pitchFamily="49" charset="0"/>
              </a:rPr>
              <a:t>Landing_Outcome</a:t>
            </a:r>
            <a:r>
              <a:rPr lang="en-US" sz="1400" b="0" dirty="0">
                <a:effectLst/>
                <a:latin typeface="Consolas" panose="020B0609020204030204" pitchFamily="49" charset="0"/>
              </a:rPr>
              <a:t> = 'Success (ground pad)'</a:t>
            </a:r>
          </a:p>
          <a:p>
            <a:endParaRPr lang="en-US" dirty="0"/>
          </a:p>
        </p:txBody>
      </p:sp>
    </p:spTree>
    <p:extLst>
      <p:ext uri="{BB962C8B-B14F-4D97-AF65-F5344CB8AC3E}">
        <p14:creationId xmlns:p14="http://schemas.microsoft.com/office/powerpoint/2010/main" val="14346799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79699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3" name="TextBox 2">
            <a:extLst>
              <a:ext uri="{FF2B5EF4-FFF2-40B4-BE49-F238E27FC236}">
                <a16:creationId xmlns:a16="http://schemas.microsoft.com/office/drawing/2014/main" id="{EAF058D7-127B-02C8-7559-D55BDC8F9A2E}"/>
              </a:ext>
            </a:extLst>
          </p:cNvPr>
          <p:cNvSpPr txBox="1"/>
          <p:nvPr/>
        </p:nvSpPr>
        <p:spPr>
          <a:xfrm>
            <a:off x="1539909" y="3269679"/>
            <a:ext cx="6840415" cy="677108"/>
          </a:xfrm>
          <a:prstGeom prst="rect">
            <a:avLst/>
          </a:prstGeom>
          <a:noFill/>
        </p:spPr>
        <p:txBody>
          <a:bodyPr wrap="square">
            <a:spAutoFit/>
          </a:bodyPr>
          <a:lstStyle/>
          <a:p>
            <a:r>
              <a:rPr lang="en-US" dirty="0"/>
              <a:t>Names of the boosters which have success in drone ship and have payload mass greater than 4000 but less than 6000:      </a:t>
            </a:r>
            <a:r>
              <a:rPr lang="en-US" sz="2000" u="sng" dirty="0"/>
              <a:t>F9 FT B1022</a:t>
            </a:r>
          </a:p>
        </p:txBody>
      </p:sp>
      <p:sp>
        <p:nvSpPr>
          <p:cNvPr id="6" name="TextBox 5">
            <a:extLst>
              <a:ext uri="{FF2B5EF4-FFF2-40B4-BE49-F238E27FC236}">
                <a16:creationId xmlns:a16="http://schemas.microsoft.com/office/drawing/2014/main" id="{9FA7C0CD-5E59-E2B3-4D7E-9A62D864D76E}"/>
              </a:ext>
            </a:extLst>
          </p:cNvPr>
          <p:cNvSpPr txBox="1"/>
          <p:nvPr/>
        </p:nvSpPr>
        <p:spPr>
          <a:xfrm>
            <a:off x="422031" y="4330840"/>
            <a:ext cx="10269415" cy="800219"/>
          </a:xfrm>
          <a:prstGeom prst="rect">
            <a:avLst/>
          </a:prstGeom>
          <a:noFill/>
        </p:spPr>
        <p:txBody>
          <a:bodyPr wrap="square" rtlCol="0">
            <a:spAutoFit/>
          </a:bodyPr>
          <a:lstStyle/>
          <a:p>
            <a:r>
              <a:rPr lang="en-US" sz="1400" b="0" dirty="0">
                <a:effectLst/>
                <a:latin typeface="Consolas" panose="020B0609020204030204" pitchFamily="49" charset="0"/>
              </a:rPr>
              <a:t>CALCULATED BY SELECT DISTINCT(</a:t>
            </a:r>
            <a:r>
              <a:rPr lang="en-US" sz="1400" b="0" dirty="0" err="1">
                <a:effectLst/>
                <a:latin typeface="Consolas" panose="020B0609020204030204" pitchFamily="49" charset="0"/>
              </a:rPr>
              <a:t>Booster_Version</a:t>
            </a:r>
            <a:r>
              <a:rPr lang="en-US" sz="1400" b="0" dirty="0">
                <a:effectLst/>
                <a:latin typeface="Consolas" panose="020B0609020204030204" pitchFamily="49" charset="0"/>
              </a:rPr>
              <a:t>) FROM SPACEXTABLE WHERE </a:t>
            </a:r>
            <a:r>
              <a:rPr lang="en-US" sz="1400" b="0" dirty="0" err="1">
                <a:effectLst/>
                <a:latin typeface="Consolas" panose="020B0609020204030204" pitchFamily="49" charset="0"/>
              </a:rPr>
              <a:t>Landing_Outcome</a:t>
            </a:r>
            <a:r>
              <a:rPr lang="en-US" sz="1400" b="0" dirty="0">
                <a:effectLst/>
                <a:latin typeface="Consolas" panose="020B0609020204030204" pitchFamily="49" charset="0"/>
              </a:rPr>
              <a:t> = 'Success (drone ship)' AND PAYLOAD_MASS__KG_ &gt; 4000 AND PAYLOAD_MASS__KG_ &lt; 6000</a:t>
            </a:r>
          </a:p>
          <a:p>
            <a:endParaRPr lang="en-US" dirty="0"/>
          </a:p>
        </p:txBody>
      </p:sp>
    </p:spTree>
    <p:extLst>
      <p:ext uri="{BB962C8B-B14F-4D97-AF65-F5344CB8AC3E}">
        <p14:creationId xmlns:p14="http://schemas.microsoft.com/office/powerpoint/2010/main" val="6393995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016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TextBox 5">
            <a:extLst>
              <a:ext uri="{FF2B5EF4-FFF2-40B4-BE49-F238E27FC236}">
                <a16:creationId xmlns:a16="http://schemas.microsoft.com/office/drawing/2014/main" id="{60857652-67C8-6444-8444-B0690B87420C}"/>
              </a:ext>
            </a:extLst>
          </p:cNvPr>
          <p:cNvSpPr txBox="1"/>
          <p:nvPr/>
        </p:nvSpPr>
        <p:spPr>
          <a:xfrm>
            <a:off x="3047163" y="2828835"/>
            <a:ext cx="6094324" cy="1200329"/>
          </a:xfrm>
          <a:prstGeom prst="rect">
            <a:avLst/>
          </a:prstGeom>
          <a:noFill/>
        </p:spPr>
        <p:txBody>
          <a:bodyPr wrap="square">
            <a:spAutoFit/>
          </a:bodyPr>
          <a:lstStyle/>
          <a:p>
            <a:r>
              <a:rPr lang="en-US" dirty="0"/>
              <a:t>Rows in Table SPACEXTABLE: 101</a:t>
            </a:r>
          </a:p>
          <a:p>
            <a:r>
              <a:rPr lang="en-US" dirty="0"/>
              <a:t>Successful Mission Outcome: 98</a:t>
            </a:r>
          </a:p>
          <a:p>
            <a:r>
              <a:rPr lang="en-US" dirty="0"/>
              <a:t>Failure Mission Outcome: 1</a:t>
            </a:r>
          </a:p>
          <a:p>
            <a:r>
              <a:rPr lang="en-US" dirty="0"/>
              <a:t>Other Mission Outcome: 2</a:t>
            </a:r>
          </a:p>
        </p:txBody>
      </p:sp>
      <p:sp>
        <p:nvSpPr>
          <p:cNvPr id="7" name="TextBox 6">
            <a:extLst>
              <a:ext uri="{FF2B5EF4-FFF2-40B4-BE49-F238E27FC236}">
                <a16:creationId xmlns:a16="http://schemas.microsoft.com/office/drawing/2014/main" id="{69D5B5F1-7645-B5E9-B766-EE8CB76EA9E2}"/>
              </a:ext>
            </a:extLst>
          </p:cNvPr>
          <p:cNvSpPr txBox="1"/>
          <p:nvPr/>
        </p:nvSpPr>
        <p:spPr>
          <a:xfrm>
            <a:off x="-460913" y="4223672"/>
            <a:ext cx="11746524" cy="1354217"/>
          </a:xfrm>
          <a:prstGeom prst="rect">
            <a:avLst/>
          </a:prstGeom>
          <a:noFill/>
        </p:spPr>
        <p:txBody>
          <a:bodyPr wrap="square" rtlCol="0">
            <a:spAutoFit/>
          </a:bodyPr>
          <a:lstStyle/>
          <a:p>
            <a:r>
              <a:rPr lang="en-US" dirty="0"/>
              <a:t>                 CALCULATED BY:</a:t>
            </a:r>
          </a:p>
          <a:p>
            <a:r>
              <a:rPr lang="en-US" dirty="0"/>
              <a:t>	</a:t>
            </a:r>
            <a:r>
              <a:rPr lang="en-US" sz="1400" b="0" dirty="0">
                <a:effectLst/>
                <a:latin typeface="Consolas" panose="020B0609020204030204" pitchFamily="49" charset="0"/>
              </a:rPr>
              <a:t>SELECT COUNT(*) FROM SPACEXTABLE WHERE </a:t>
            </a:r>
            <a:r>
              <a:rPr lang="en-US" sz="1400" b="0" dirty="0" err="1">
                <a:effectLst/>
                <a:latin typeface="Consolas" panose="020B0609020204030204" pitchFamily="49" charset="0"/>
              </a:rPr>
              <a:t>Mission_Outcome</a:t>
            </a:r>
            <a:r>
              <a:rPr lang="en-US" sz="1400" b="0" dirty="0">
                <a:effectLst/>
                <a:latin typeface="Consolas" panose="020B0609020204030204" pitchFamily="49" charset="0"/>
              </a:rPr>
              <a:t> = 'Success’</a:t>
            </a:r>
          </a:p>
          <a:p>
            <a:r>
              <a:rPr lang="en-US" sz="1400" dirty="0"/>
              <a:t>	</a:t>
            </a:r>
            <a:r>
              <a:rPr lang="en-US" sz="1400" b="0" dirty="0">
                <a:effectLst/>
                <a:latin typeface="Consolas" panose="020B0609020204030204" pitchFamily="49" charset="0"/>
              </a:rPr>
              <a:t>SELECT COUNT(*) FROM SPACEXTABLE WHERE </a:t>
            </a:r>
            <a:r>
              <a:rPr lang="en-US" sz="1400" b="0" dirty="0" err="1">
                <a:effectLst/>
                <a:latin typeface="Consolas" panose="020B0609020204030204" pitchFamily="49" charset="0"/>
              </a:rPr>
              <a:t>Mission_Outcome</a:t>
            </a:r>
            <a:r>
              <a:rPr lang="en-US" sz="1400" b="0" dirty="0">
                <a:effectLst/>
                <a:latin typeface="Consolas" panose="020B0609020204030204" pitchFamily="49" charset="0"/>
              </a:rPr>
              <a:t> LIKE 'Failure%’</a:t>
            </a:r>
          </a:p>
          <a:p>
            <a:r>
              <a:rPr lang="en-US" sz="1400" dirty="0"/>
              <a:t>	</a:t>
            </a:r>
            <a:r>
              <a:rPr lang="en-US" sz="1400" b="0" dirty="0">
                <a:effectLst/>
                <a:latin typeface="Consolas" panose="020B0609020204030204" pitchFamily="49" charset="0"/>
              </a:rPr>
              <a:t>SELECT COUNT(*) FROM SPACEXTABLE WHERE </a:t>
            </a:r>
            <a:r>
              <a:rPr lang="en-US" sz="1400" b="0" dirty="0" err="1">
                <a:effectLst/>
                <a:latin typeface="Consolas" panose="020B0609020204030204" pitchFamily="49" charset="0"/>
              </a:rPr>
              <a:t>Mission_Outcome</a:t>
            </a:r>
            <a:r>
              <a:rPr lang="en-US" sz="1400" b="0" dirty="0">
                <a:effectLst/>
                <a:latin typeface="Consolas" panose="020B0609020204030204" pitchFamily="49" charset="0"/>
              </a:rPr>
              <a:t> != 'Success' AND </a:t>
            </a:r>
            <a:r>
              <a:rPr lang="en-US" sz="1400" b="0" dirty="0" err="1">
                <a:effectLst/>
                <a:latin typeface="Consolas" panose="020B0609020204030204" pitchFamily="49" charset="0"/>
              </a:rPr>
              <a:t>Mission_Outcome</a:t>
            </a:r>
            <a:r>
              <a:rPr lang="en-US" sz="1400" b="0" dirty="0">
                <a:effectLst/>
                <a:latin typeface="Consolas" panose="020B0609020204030204" pitchFamily="49" charset="0"/>
              </a:rPr>
              <a:t> NOT LIKE 'Failure%'</a:t>
            </a:r>
          </a:p>
          <a:p>
            <a:endParaRPr lang="en-US" dirty="0"/>
          </a:p>
        </p:txBody>
      </p:sp>
    </p:spTree>
    <p:extLst>
      <p:ext uri="{BB962C8B-B14F-4D97-AF65-F5344CB8AC3E}">
        <p14:creationId xmlns:p14="http://schemas.microsoft.com/office/powerpoint/2010/main" val="17569726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5490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TextBox 5">
            <a:extLst>
              <a:ext uri="{FF2B5EF4-FFF2-40B4-BE49-F238E27FC236}">
                <a16:creationId xmlns:a16="http://schemas.microsoft.com/office/drawing/2014/main" id="{C70DDF2D-3EAC-64AC-6781-E605BB13E3A6}"/>
              </a:ext>
            </a:extLst>
          </p:cNvPr>
          <p:cNvSpPr txBox="1"/>
          <p:nvPr/>
        </p:nvSpPr>
        <p:spPr>
          <a:xfrm>
            <a:off x="2464359" y="2752384"/>
            <a:ext cx="6094324" cy="369332"/>
          </a:xfrm>
          <a:prstGeom prst="rect">
            <a:avLst/>
          </a:prstGeom>
          <a:noFill/>
        </p:spPr>
        <p:txBody>
          <a:bodyPr wrap="square">
            <a:spAutoFit/>
          </a:bodyPr>
          <a:lstStyle/>
          <a:p>
            <a:r>
              <a:rPr lang="en-US" dirty="0"/>
              <a:t>Booster versions MAX Payload: F9 B5 B1048.4</a:t>
            </a:r>
          </a:p>
        </p:txBody>
      </p:sp>
      <p:sp>
        <p:nvSpPr>
          <p:cNvPr id="7" name="TextBox 6">
            <a:extLst>
              <a:ext uri="{FF2B5EF4-FFF2-40B4-BE49-F238E27FC236}">
                <a16:creationId xmlns:a16="http://schemas.microsoft.com/office/drawing/2014/main" id="{89F663AB-BDFF-B046-F3D0-DC3ADB5C94CF}"/>
              </a:ext>
            </a:extLst>
          </p:cNvPr>
          <p:cNvSpPr txBox="1"/>
          <p:nvPr/>
        </p:nvSpPr>
        <p:spPr>
          <a:xfrm>
            <a:off x="582804" y="3516923"/>
            <a:ext cx="10189029" cy="2098010"/>
          </a:xfrm>
          <a:prstGeom prst="rect">
            <a:avLst/>
          </a:prstGeom>
          <a:noFill/>
        </p:spPr>
        <p:txBody>
          <a:bodyPr wrap="square" rtlCol="0">
            <a:spAutoFit/>
          </a:bodyPr>
          <a:lstStyle/>
          <a:p>
            <a:r>
              <a:rPr lang="en-US" dirty="0"/>
              <a:t>CALCULATED BY:</a:t>
            </a:r>
          </a:p>
          <a:p>
            <a:endParaRPr lang="en-US" dirty="0"/>
          </a:p>
          <a:p>
            <a:endParaRPr lang="en-US" dirty="0"/>
          </a:p>
          <a:p>
            <a:pPr>
              <a:lnSpc>
                <a:spcPts val="1425"/>
              </a:lnSpc>
            </a:pPr>
            <a:r>
              <a:rPr lang="en-US" dirty="0"/>
              <a:t>	</a:t>
            </a:r>
            <a:r>
              <a:rPr lang="en-US" sz="1600" b="0" dirty="0">
                <a:effectLst/>
                <a:latin typeface="Consolas" panose="020B0609020204030204" pitchFamily="49" charset="0"/>
              </a:rPr>
              <a:t>SELECT </a:t>
            </a:r>
            <a:r>
              <a:rPr lang="en-US" sz="1600" b="0" dirty="0" err="1">
                <a:effectLst/>
                <a:latin typeface="Consolas" panose="020B0609020204030204" pitchFamily="49" charset="0"/>
              </a:rPr>
              <a:t>Booster_Version</a:t>
            </a:r>
            <a:endParaRPr lang="en-US" sz="1600" b="0" dirty="0">
              <a:effectLst/>
              <a:latin typeface="Consolas" panose="020B0609020204030204" pitchFamily="49" charset="0"/>
            </a:endParaRPr>
          </a:p>
          <a:p>
            <a:pPr>
              <a:lnSpc>
                <a:spcPts val="1425"/>
              </a:lnSpc>
            </a:pPr>
            <a:r>
              <a:rPr lang="en-US" sz="1600" b="0" dirty="0">
                <a:effectLst/>
                <a:latin typeface="Consolas" panose="020B0609020204030204" pitchFamily="49" charset="0"/>
              </a:rPr>
              <a:t>    	FROM SPACEXTABLE</a:t>
            </a:r>
          </a:p>
          <a:p>
            <a:pPr>
              <a:lnSpc>
                <a:spcPts val="1425"/>
              </a:lnSpc>
            </a:pPr>
            <a:r>
              <a:rPr lang="en-US" sz="1600" b="0" dirty="0">
                <a:effectLst/>
                <a:latin typeface="Consolas" panose="020B0609020204030204" pitchFamily="49" charset="0"/>
              </a:rPr>
              <a:t>    	WHERE PAYLOAD_MASS__KG_ = (</a:t>
            </a:r>
          </a:p>
          <a:p>
            <a:pPr>
              <a:lnSpc>
                <a:spcPts val="1425"/>
              </a:lnSpc>
            </a:pPr>
            <a:r>
              <a:rPr lang="en-US" sz="1600" b="0" dirty="0">
                <a:effectLst/>
                <a:latin typeface="Consolas" panose="020B0609020204030204" pitchFamily="49" charset="0"/>
              </a:rPr>
              <a:t>        SELECT MAX(PAYLOAD_MASS__KG_) </a:t>
            </a:r>
          </a:p>
          <a:p>
            <a:pPr>
              <a:lnSpc>
                <a:spcPts val="1425"/>
              </a:lnSpc>
            </a:pPr>
            <a:r>
              <a:rPr lang="en-US" sz="1600" b="0" dirty="0">
                <a:effectLst/>
                <a:latin typeface="Consolas" panose="020B0609020204030204" pitchFamily="49" charset="0"/>
              </a:rPr>
              <a:t>        FROM SPACEXTABLE)</a:t>
            </a:r>
          </a:p>
          <a:p>
            <a:endParaRPr lang="en-US" dirty="0"/>
          </a:p>
        </p:txBody>
      </p:sp>
    </p:spTree>
    <p:extLst>
      <p:ext uri="{BB962C8B-B14F-4D97-AF65-F5344CB8AC3E}">
        <p14:creationId xmlns:p14="http://schemas.microsoft.com/office/powerpoint/2010/main" val="35666463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0445" y="1347975"/>
            <a:ext cx="9745589" cy="88743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TextBox 5">
            <a:extLst>
              <a:ext uri="{FF2B5EF4-FFF2-40B4-BE49-F238E27FC236}">
                <a16:creationId xmlns:a16="http://schemas.microsoft.com/office/drawing/2014/main" id="{239BF223-0B1B-50E3-10AC-C142B9697A53}"/>
              </a:ext>
            </a:extLst>
          </p:cNvPr>
          <p:cNvSpPr txBox="1"/>
          <p:nvPr/>
        </p:nvSpPr>
        <p:spPr>
          <a:xfrm>
            <a:off x="2062425" y="2350413"/>
            <a:ext cx="6094324" cy="646331"/>
          </a:xfrm>
          <a:prstGeom prst="rect">
            <a:avLst/>
          </a:prstGeom>
          <a:noFill/>
        </p:spPr>
        <p:txBody>
          <a:bodyPr wrap="square">
            <a:spAutoFit/>
          </a:bodyPr>
          <a:lstStyle/>
          <a:p>
            <a:r>
              <a:rPr lang="en-US" dirty="0"/>
              <a:t>('January', 'F9 v1.1 B1012', 'CCAFS LC-40', 'Failure (drone ship)’)</a:t>
            </a:r>
          </a:p>
          <a:p>
            <a:r>
              <a:rPr lang="en-US" dirty="0"/>
              <a:t>('April', 'F9 v1.1 B1015', 'CCAFS LC-40', 'Failure (drone ship)')</a:t>
            </a:r>
          </a:p>
        </p:txBody>
      </p:sp>
      <p:sp>
        <p:nvSpPr>
          <p:cNvPr id="7" name="TextBox 6">
            <a:extLst>
              <a:ext uri="{FF2B5EF4-FFF2-40B4-BE49-F238E27FC236}">
                <a16:creationId xmlns:a16="http://schemas.microsoft.com/office/drawing/2014/main" id="{87B5D06A-344C-36A4-9CEA-B13C7626E538}"/>
              </a:ext>
            </a:extLst>
          </p:cNvPr>
          <p:cNvSpPr txBox="1"/>
          <p:nvPr/>
        </p:nvSpPr>
        <p:spPr>
          <a:xfrm>
            <a:off x="653143" y="2733869"/>
            <a:ext cx="9596176" cy="4416594"/>
          </a:xfrm>
          <a:prstGeom prst="rect">
            <a:avLst/>
          </a:prstGeom>
          <a:noFill/>
        </p:spPr>
        <p:txBody>
          <a:bodyPr wrap="square" rtlCol="0">
            <a:spAutoFit/>
          </a:bodyPr>
          <a:lstStyle/>
          <a:p>
            <a:r>
              <a:rPr lang="en-US" dirty="0"/>
              <a:t>CALC BY:</a:t>
            </a:r>
          </a:p>
          <a:p>
            <a:pPr>
              <a:lnSpc>
                <a:spcPts val="1425"/>
              </a:lnSpc>
            </a:pPr>
            <a:r>
              <a:rPr lang="en-US" sz="1200" b="0" dirty="0">
                <a:effectLst/>
                <a:latin typeface="Consolas" panose="020B0609020204030204" pitchFamily="49" charset="0"/>
              </a:rPr>
              <a:t>SELECT </a:t>
            </a:r>
          </a:p>
          <a:p>
            <a:pPr>
              <a:lnSpc>
                <a:spcPts val="1425"/>
              </a:lnSpc>
            </a:pPr>
            <a:r>
              <a:rPr lang="en-US" sz="1200" b="0" dirty="0">
                <a:effectLst/>
                <a:latin typeface="Consolas" panose="020B0609020204030204" pitchFamily="49" charset="0"/>
              </a:rPr>
              <a:t>    CASE SUBSTR(Date, 6, 2)</a:t>
            </a:r>
          </a:p>
          <a:p>
            <a:pPr>
              <a:lnSpc>
                <a:spcPts val="1425"/>
              </a:lnSpc>
            </a:pPr>
            <a:r>
              <a:rPr lang="en-US" sz="1200" b="0" dirty="0">
                <a:effectLst/>
                <a:latin typeface="Consolas" panose="020B0609020204030204" pitchFamily="49" charset="0"/>
              </a:rPr>
              <a:t>        WHEN '01' THEN 'January'</a:t>
            </a:r>
          </a:p>
          <a:p>
            <a:pPr>
              <a:lnSpc>
                <a:spcPts val="1425"/>
              </a:lnSpc>
            </a:pPr>
            <a:r>
              <a:rPr lang="en-US" sz="1200" b="0" dirty="0">
                <a:effectLst/>
                <a:latin typeface="Consolas" panose="020B0609020204030204" pitchFamily="49" charset="0"/>
              </a:rPr>
              <a:t>        WHEN '02' THEN 'February'</a:t>
            </a:r>
          </a:p>
          <a:p>
            <a:pPr>
              <a:lnSpc>
                <a:spcPts val="1425"/>
              </a:lnSpc>
            </a:pPr>
            <a:r>
              <a:rPr lang="en-US" sz="1200" b="0" dirty="0">
                <a:effectLst/>
                <a:latin typeface="Consolas" panose="020B0609020204030204" pitchFamily="49" charset="0"/>
              </a:rPr>
              <a:t>        WHEN '03' THEN 'March'</a:t>
            </a:r>
          </a:p>
          <a:p>
            <a:pPr>
              <a:lnSpc>
                <a:spcPts val="1425"/>
              </a:lnSpc>
            </a:pPr>
            <a:r>
              <a:rPr lang="en-US" sz="1200" b="0" dirty="0">
                <a:effectLst/>
                <a:latin typeface="Consolas" panose="020B0609020204030204" pitchFamily="49" charset="0"/>
              </a:rPr>
              <a:t>        WHEN '04' THEN 'April'</a:t>
            </a:r>
          </a:p>
          <a:p>
            <a:pPr>
              <a:lnSpc>
                <a:spcPts val="1425"/>
              </a:lnSpc>
            </a:pPr>
            <a:r>
              <a:rPr lang="en-US" sz="1200" b="0" dirty="0">
                <a:effectLst/>
                <a:latin typeface="Consolas" panose="020B0609020204030204" pitchFamily="49" charset="0"/>
              </a:rPr>
              <a:t>        WHEN '05' THEN 'May'</a:t>
            </a:r>
          </a:p>
          <a:p>
            <a:pPr>
              <a:lnSpc>
                <a:spcPts val="1425"/>
              </a:lnSpc>
            </a:pPr>
            <a:r>
              <a:rPr lang="en-US" sz="1200" b="0" dirty="0">
                <a:effectLst/>
                <a:latin typeface="Consolas" panose="020B0609020204030204" pitchFamily="49" charset="0"/>
              </a:rPr>
              <a:t>        WHEN '06' THEN 'June'</a:t>
            </a:r>
          </a:p>
          <a:p>
            <a:pPr>
              <a:lnSpc>
                <a:spcPts val="1425"/>
              </a:lnSpc>
            </a:pPr>
            <a:r>
              <a:rPr lang="en-US" sz="1200" b="0" dirty="0">
                <a:effectLst/>
                <a:latin typeface="Consolas" panose="020B0609020204030204" pitchFamily="49" charset="0"/>
              </a:rPr>
              <a:t>        WHEN '07' THEN 'July'</a:t>
            </a:r>
          </a:p>
          <a:p>
            <a:pPr>
              <a:lnSpc>
                <a:spcPts val="1425"/>
              </a:lnSpc>
            </a:pPr>
            <a:r>
              <a:rPr lang="en-US" sz="1200" b="0" dirty="0">
                <a:effectLst/>
                <a:latin typeface="Consolas" panose="020B0609020204030204" pitchFamily="49" charset="0"/>
              </a:rPr>
              <a:t>        WHEN '08' THEN 'August'</a:t>
            </a:r>
          </a:p>
          <a:p>
            <a:pPr>
              <a:lnSpc>
                <a:spcPts val="1425"/>
              </a:lnSpc>
            </a:pPr>
            <a:r>
              <a:rPr lang="en-US" sz="1200" b="0" dirty="0">
                <a:effectLst/>
                <a:latin typeface="Consolas" panose="020B0609020204030204" pitchFamily="49" charset="0"/>
              </a:rPr>
              <a:t>        WHEN '09' THEN 'September'</a:t>
            </a:r>
          </a:p>
          <a:p>
            <a:pPr>
              <a:lnSpc>
                <a:spcPts val="1425"/>
              </a:lnSpc>
            </a:pPr>
            <a:r>
              <a:rPr lang="en-US" sz="1200" b="0" dirty="0">
                <a:effectLst/>
                <a:latin typeface="Consolas" panose="020B0609020204030204" pitchFamily="49" charset="0"/>
              </a:rPr>
              <a:t>        WHEN '10' THEN 'October'</a:t>
            </a:r>
          </a:p>
          <a:p>
            <a:pPr>
              <a:lnSpc>
                <a:spcPts val="1425"/>
              </a:lnSpc>
            </a:pPr>
            <a:r>
              <a:rPr lang="en-US" sz="1200" b="0" dirty="0">
                <a:effectLst/>
                <a:latin typeface="Consolas" panose="020B0609020204030204" pitchFamily="49" charset="0"/>
              </a:rPr>
              <a:t>        WHEN '11' THEN 'November'</a:t>
            </a:r>
          </a:p>
          <a:p>
            <a:pPr>
              <a:lnSpc>
                <a:spcPts val="1425"/>
              </a:lnSpc>
            </a:pPr>
            <a:r>
              <a:rPr lang="en-US" sz="1200" b="0" dirty="0">
                <a:effectLst/>
                <a:latin typeface="Consolas" panose="020B0609020204030204" pitchFamily="49" charset="0"/>
              </a:rPr>
              <a:t>        WHEN '12' THEN 'December'</a:t>
            </a:r>
          </a:p>
          <a:p>
            <a:pPr>
              <a:lnSpc>
                <a:spcPts val="1425"/>
              </a:lnSpc>
            </a:pPr>
            <a:r>
              <a:rPr lang="en-US" sz="1200" b="0" dirty="0">
                <a:effectLst/>
                <a:latin typeface="Consolas" panose="020B0609020204030204" pitchFamily="49" charset="0"/>
              </a:rPr>
              <a:t>    END AS </a:t>
            </a:r>
            <a:r>
              <a:rPr lang="en-US" sz="1200" b="0" dirty="0" err="1">
                <a:effectLst/>
                <a:latin typeface="Consolas" panose="020B0609020204030204" pitchFamily="49" charset="0"/>
              </a:rPr>
              <a:t>Month_Name</a:t>
            </a:r>
            <a:r>
              <a:rPr lang="en-US" sz="1200" b="0" dirty="0">
                <a:effectLst/>
                <a:latin typeface="Consolas" panose="020B0609020204030204" pitchFamily="49" charset="0"/>
              </a:rPr>
              <a:t>,</a:t>
            </a:r>
          </a:p>
          <a:p>
            <a:pPr>
              <a:lnSpc>
                <a:spcPts val="1425"/>
              </a:lnSpc>
            </a:pPr>
            <a:r>
              <a:rPr lang="en-US" sz="1200" b="0" dirty="0">
                <a:effectLst/>
                <a:latin typeface="Consolas" panose="020B0609020204030204" pitchFamily="49" charset="0"/>
              </a:rPr>
              <a:t>    </a:t>
            </a:r>
            <a:r>
              <a:rPr lang="en-US" sz="1200" b="0" dirty="0" err="1">
                <a:effectLst/>
                <a:latin typeface="Consolas" panose="020B0609020204030204" pitchFamily="49" charset="0"/>
              </a:rPr>
              <a:t>Booster_Version</a:t>
            </a:r>
            <a:r>
              <a:rPr lang="en-US" sz="1200" b="0" dirty="0">
                <a:effectLst/>
                <a:latin typeface="Consolas" panose="020B0609020204030204" pitchFamily="49" charset="0"/>
              </a:rPr>
              <a:t>,</a:t>
            </a:r>
          </a:p>
          <a:p>
            <a:pPr>
              <a:lnSpc>
                <a:spcPts val="1425"/>
              </a:lnSpc>
            </a:pPr>
            <a:r>
              <a:rPr lang="en-US" sz="1200" b="0" dirty="0">
                <a:effectLst/>
                <a:latin typeface="Consolas" panose="020B0609020204030204" pitchFamily="49" charset="0"/>
              </a:rPr>
              <a:t>    </a:t>
            </a:r>
            <a:r>
              <a:rPr lang="en-US" sz="1200" b="0" dirty="0" err="1">
                <a:effectLst/>
                <a:latin typeface="Consolas" panose="020B0609020204030204" pitchFamily="49" charset="0"/>
              </a:rPr>
              <a:t>Launch_Site</a:t>
            </a:r>
            <a:r>
              <a:rPr lang="en-US" sz="1200" b="0" dirty="0">
                <a:effectLst/>
                <a:latin typeface="Consolas" panose="020B0609020204030204" pitchFamily="49" charset="0"/>
              </a:rPr>
              <a:t>,</a:t>
            </a:r>
          </a:p>
          <a:p>
            <a:pPr>
              <a:lnSpc>
                <a:spcPts val="1425"/>
              </a:lnSpc>
            </a:pPr>
            <a:r>
              <a:rPr lang="en-US" sz="1200" b="0" dirty="0">
                <a:effectLst/>
                <a:latin typeface="Consolas" panose="020B0609020204030204" pitchFamily="49" charset="0"/>
              </a:rPr>
              <a:t>    </a:t>
            </a:r>
            <a:r>
              <a:rPr lang="en-US" sz="1200" b="0" dirty="0" err="1">
                <a:effectLst/>
                <a:latin typeface="Consolas" panose="020B0609020204030204" pitchFamily="49" charset="0"/>
              </a:rPr>
              <a:t>Landing_Outcome</a:t>
            </a:r>
            <a:endParaRPr lang="en-US" sz="1200" b="0" dirty="0">
              <a:effectLst/>
              <a:latin typeface="Consolas" panose="020B0609020204030204" pitchFamily="49" charset="0"/>
            </a:endParaRPr>
          </a:p>
          <a:p>
            <a:pPr>
              <a:lnSpc>
                <a:spcPts val="1425"/>
              </a:lnSpc>
            </a:pPr>
            <a:r>
              <a:rPr lang="en-US" sz="1200" b="0" dirty="0">
                <a:effectLst/>
                <a:latin typeface="Consolas" panose="020B0609020204030204" pitchFamily="49" charset="0"/>
              </a:rPr>
              <a:t>FROM SPACEXTABLE</a:t>
            </a:r>
          </a:p>
          <a:p>
            <a:pPr>
              <a:lnSpc>
                <a:spcPts val="1425"/>
              </a:lnSpc>
            </a:pPr>
            <a:r>
              <a:rPr lang="en-US" sz="1200" b="0" dirty="0">
                <a:effectLst/>
                <a:latin typeface="Consolas" panose="020B0609020204030204" pitchFamily="49" charset="0"/>
              </a:rPr>
              <a:t>WHERE </a:t>
            </a:r>
            <a:r>
              <a:rPr lang="en-US" sz="1200" b="0" dirty="0" err="1">
                <a:effectLst/>
                <a:latin typeface="Consolas" panose="020B0609020204030204" pitchFamily="49" charset="0"/>
              </a:rPr>
              <a:t>Landing_Outcome</a:t>
            </a:r>
            <a:r>
              <a:rPr lang="en-US" sz="1200" b="0" dirty="0">
                <a:effectLst/>
                <a:latin typeface="Consolas" panose="020B0609020204030204" pitchFamily="49" charset="0"/>
              </a:rPr>
              <a:t> = 'Failure (drone ship)'</a:t>
            </a:r>
          </a:p>
          <a:p>
            <a:pPr>
              <a:lnSpc>
                <a:spcPts val="1425"/>
              </a:lnSpc>
            </a:pPr>
            <a:r>
              <a:rPr lang="en-US" sz="1200" b="0" dirty="0">
                <a:effectLst/>
                <a:latin typeface="Consolas" panose="020B0609020204030204" pitchFamily="49" charset="0"/>
              </a:rPr>
              <a:t>  AND SUBSTR(Date, 0, 5) = '2015'</a:t>
            </a:r>
          </a:p>
          <a:p>
            <a:endParaRPr lang="en-US" dirty="0"/>
          </a:p>
        </p:txBody>
      </p:sp>
    </p:spTree>
    <p:extLst>
      <p:ext uri="{BB962C8B-B14F-4D97-AF65-F5344CB8AC3E}">
        <p14:creationId xmlns:p14="http://schemas.microsoft.com/office/powerpoint/2010/main" val="13984391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088397"/>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TextBox 5">
            <a:extLst>
              <a:ext uri="{FF2B5EF4-FFF2-40B4-BE49-F238E27FC236}">
                <a16:creationId xmlns:a16="http://schemas.microsoft.com/office/drawing/2014/main" id="{CB561AA4-F0A9-A91F-DB53-F8C1F2DF2149}"/>
              </a:ext>
            </a:extLst>
          </p:cNvPr>
          <p:cNvSpPr txBox="1"/>
          <p:nvPr/>
        </p:nvSpPr>
        <p:spPr>
          <a:xfrm>
            <a:off x="4230696" y="2789817"/>
            <a:ext cx="6094324" cy="2308324"/>
          </a:xfrm>
          <a:prstGeom prst="rect">
            <a:avLst/>
          </a:prstGeom>
          <a:noFill/>
        </p:spPr>
        <p:txBody>
          <a:bodyPr wrap="square">
            <a:spAutoFit/>
          </a:bodyPr>
          <a:lstStyle/>
          <a:p>
            <a:r>
              <a:rPr lang="en-US" dirty="0"/>
              <a:t>('No attempt', 10)</a:t>
            </a:r>
          </a:p>
          <a:p>
            <a:r>
              <a:rPr lang="en-US" dirty="0"/>
              <a:t>('Success (drone ship)', 5)</a:t>
            </a:r>
          </a:p>
          <a:p>
            <a:r>
              <a:rPr lang="en-US" dirty="0"/>
              <a:t>('Failure (drone ship)', 5)</a:t>
            </a:r>
          </a:p>
          <a:p>
            <a:r>
              <a:rPr lang="en-US" dirty="0"/>
              <a:t>('Success (ground pad)', 3)</a:t>
            </a:r>
          </a:p>
          <a:p>
            <a:r>
              <a:rPr lang="en-US" dirty="0"/>
              <a:t>('Controlled (ocean)', 3)</a:t>
            </a:r>
          </a:p>
          <a:p>
            <a:r>
              <a:rPr lang="en-US" dirty="0"/>
              <a:t>('Uncontrolled (ocean)', 2)</a:t>
            </a:r>
          </a:p>
          <a:p>
            <a:r>
              <a:rPr lang="en-US" dirty="0"/>
              <a:t>('Failure (parachute)', 2)</a:t>
            </a:r>
          </a:p>
          <a:p>
            <a:r>
              <a:rPr lang="en-US" dirty="0"/>
              <a:t>('Precluded (drone ship)', 1)</a:t>
            </a:r>
          </a:p>
        </p:txBody>
      </p:sp>
      <p:sp>
        <p:nvSpPr>
          <p:cNvPr id="7" name="TextBox 6">
            <a:extLst>
              <a:ext uri="{FF2B5EF4-FFF2-40B4-BE49-F238E27FC236}">
                <a16:creationId xmlns:a16="http://schemas.microsoft.com/office/drawing/2014/main" id="{2F10CA20-E294-910E-BF23-F23B53F8B362}"/>
              </a:ext>
            </a:extLst>
          </p:cNvPr>
          <p:cNvSpPr txBox="1"/>
          <p:nvPr/>
        </p:nvSpPr>
        <p:spPr>
          <a:xfrm>
            <a:off x="734028" y="5289536"/>
            <a:ext cx="9745589" cy="1626086"/>
          </a:xfrm>
          <a:prstGeom prst="rect">
            <a:avLst/>
          </a:prstGeom>
          <a:noFill/>
        </p:spPr>
        <p:txBody>
          <a:bodyPr wrap="square" rtlCol="0">
            <a:spAutoFit/>
          </a:bodyPr>
          <a:lstStyle/>
          <a:p>
            <a:pPr>
              <a:lnSpc>
                <a:spcPts val="1425"/>
              </a:lnSpc>
            </a:pPr>
            <a:r>
              <a:rPr lang="en-US" sz="1600" b="1" dirty="0">
                <a:effectLst/>
                <a:latin typeface="Consolas" panose="020B0609020204030204" pitchFamily="49" charset="0"/>
              </a:rPr>
              <a:t>CALC BY</a:t>
            </a:r>
          </a:p>
          <a:p>
            <a:pPr>
              <a:lnSpc>
                <a:spcPts val="1425"/>
              </a:lnSpc>
            </a:pPr>
            <a:endParaRPr lang="en-US" sz="1200" dirty="0">
              <a:latin typeface="Consolas" panose="020B0609020204030204" pitchFamily="49" charset="0"/>
            </a:endParaRPr>
          </a:p>
          <a:p>
            <a:pPr>
              <a:lnSpc>
                <a:spcPts val="1425"/>
              </a:lnSpc>
            </a:pPr>
            <a:r>
              <a:rPr lang="en-US" sz="1200" b="0" dirty="0">
                <a:effectLst/>
                <a:latin typeface="Consolas" panose="020B0609020204030204" pitchFamily="49" charset="0"/>
              </a:rPr>
              <a:t>SELECT </a:t>
            </a:r>
            <a:r>
              <a:rPr lang="en-US" sz="1200" b="0" dirty="0" err="1">
                <a:effectLst/>
                <a:latin typeface="Consolas" panose="020B0609020204030204" pitchFamily="49" charset="0"/>
              </a:rPr>
              <a:t>Landing_Outcome</a:t>
            </a:r>
            <a:r>
              <a:rPr lang="en-US" sz="1200" b="0" dirty="0">
                <a:effectLst/>
                <a:latin typeface="Consolas" panose="020B0609020204030204" pitchFamily="49" charset="0"/>
              </a:rPr>
              <a:t>, COUNT(*) AS </a:t>
            </a:r>
            <a:r>
              <a:rPr lang="en-US" sz="1200" b="0" dirty="0" err="1">
                <a:effectLst/>
                <a:latin typeface="Consolas" panose="020B0609020204030204" pitchFamily="49" charset="0"/>
              </a:rPr>
              <a:t>Outcome_Count</a:t>
            </a:r>
            <a:endParaRPr lang="en-US" sz="1200" b="0" dirty="0">
              <a:effectLst/>
              <a:latin typeface="Consolas" panose="020B0609020204030204" pitchFamily="49" charset="0"/>
            </a:endParaRPr>
          </a:p>
          <a:p>
            <a:pPr>
              <a:lnSpc>
                <a:spcPts val="1425"/>
              </a:lnSpc>
            </a:pPr>
            <a:r>
              <a:rPr lang="en-US" sz="1200" b="0" dirty="0">
                <a:effectLst/>
                <a:latin typeface="Consolas" panose="020B0609020204030204" pitchFamily="49" charset="0"/>
              </a:rPr>
              <a:t>FROM SPACEXTABLE</a:t>
            </a:r>
          </a:p>
          <a:p>
            <a:pPr>
              <a:lnSpc>
                <a:spcPts val="1425"/>
              </a:lnSpc>
            </a:pPr>
            <a:r>
              <a:rPr lang="en-US" sz="1200" b="0" dirty="0">
                <a:effectLst/>
                <a:latin typeface="Consolas" panose="020B0609020204030204" pitchFamily="49" charset="0"/>
              </a:rPr>
              <a:t>WHERE Date BETWEEN '2010-06-04' AND '2017-03-20'</a:t>
            </a:r>
          </a:p>
          <a:p>
            <a:pPr>
              <a:lnSpc>
                <a:spcPts val="1425"/>
              </a:lnSpc>
            </a:pPr>
            <a:r>
              <a:rPr lang="en-US" sz="1200" b="0" dirty="0">
                <a:effectLst/>
                <a:latin typeface="Consolas" panose="020B0609020204030204" pitchFamily="49" charset="0"/>
              </a:rPr>
              <a:t>GROUP BY </a:t>
            </a:r>
            <a:r>
              <a:rPr lang="en-US" sz="1200" b="0" dirty="0" err="1">
                <a:effectLst/>
                <a:latin typeface="Consolas" panose="020B0609020204030204" pitchFamily="49" charset="0"/>
              </a:rPr>
              <a:t>Landing_Outcome</a:t>
            </a:r>
            <a:endParaRPr lang="en-US" sz="1200" b="0" dirty="0">
              <a:effectLst/>
              <a:latin typeface="Consolas" panose="020B0609020204030204" pitchFamily="49" charset="0"/>
            </a:endParaRPr>
          </a:p>
          <a:p>
            <a:pPr>
              <a:lnSpc>
                <a:spcPts val="1425"/>
              </a:lnSpc>
            </a:pPr>
            <a:r>
              <a:rPr lang="en-US" sz="1200" b="0" dirty="0">
                <a:effectLst/>
                <a:latin typeface="Consolas" panose="020B0609020204030204" pitchFamily="49" charset="0"/>
              </a:rPr>
              <a:t>ORDER BY </a:t>
            </a:r>
            <a:r>
              <a:rPr lang="en-US" sz="1200" b="0" dirty="0" err="1">
                <a:effectLst/>
                <a:latin typeface="Consolas" panose="020B0609020204030204" pitchFamily="49" charset="0"/>
              </a:rPr>
              <a:t>Outcome_Count</a:t>
            </a:r>
            <a:r>
              <a:rPr lang="en-US" sz="1200" b="0" dirty="0">
                <a:effectLst/>
                <a:latin typeface="Consolas" panose="020B0609020204030204" pitchFamily="49" charset="0"/>
              </a:rPr>
              <a:t> DESC</a:t>
            </a:r>
          </a:p>
          <a:p>
            <a:endParaRPr lang="en-US" dirty="0"/>
          </a:p>
        </p:txBody>
      </p:sp>
    </p:spTree>
    <p:extLst>
      <p:ext uri="{BB962C8B-B14F-4D97-AF65-F5344CB8AC3E}">
        <p14:creationId xmlns:p14="http://schemas.microsoft.com/office/powerpoint/2010/main" val="39751684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Folium Map</a:t>
            </a:r>
          </a:p>
        </p:txBody>
      </p:sp>
      <p:pic>
        <p:nvPicPr>
          <p:cNvPr id="6" name="Picture 5">
            <a:extLst>
              <a:ext uri="{FF2B5EF4-FFF2-40B4-BE49-F238E27FC236}">
                <a16:creationId xmlns:a16="http://schemas.microsoft.com/office/drawing/2014/main" id="{2649CF38-A53D-1FD7-30C5-3F11FD7AD862}"/>
              </a:ext>
            </a:extLst>
          </p:cNvPr>
          <p:cNvPicPr>
            <a:picLocks noChangeAspect="1"/>
          </p:cNvPicPr>
          <p:nvPr/>
        </p:nvPicPr>
        <p:blipFill>
          <a:blip r:embed="rId3"/>
          <a:stretch>
            <a:fillRect/>
          </a:stretch>
        </p:blipFill>
        <p:spPr>
          <a:xfrm>
            <a:off x="556793" y="1426586"/>
            <a:ext cx="7038975" cy="5000625"/>
          </a:xfrm>
          <a:prstGeom prst="rect">
            <a:avLst/>
          </a:prstGeom>
        </p:spPr>
      </p:pic>
      <p:pic>
        <p:nvPicPr>
          <p:cNvPr id="8" name="Picture 7">
            <a:extLst>
              <a:ext uri="{FF2B5EF4-FFF2-40B4-BE49-F238E27FC236}">
                <a16:creationId xmlns:a16="http://schemas.microsoft.com/office/drawing/2014/main" id="{C6363478-672A-DF2E-9796-DAD505D9452B}"/>
              </a:ext>
            </a:extLst>
          </p:cNvPr>
          <p:cNvPicPr>
            <a:picLocks noChangeAspect="1"/>
          </p:cNvPicPr>
          <p:nvPr/>
        </p:nvPicPr>
        <p:blipFill>
          <a:blip r:embed="rId4"/>
          <a:stretch>
            <a:fillRect/>
          </a:stretch>
        </p:blipFill>
        <p:spPr>
          <a:xfrm>
            <a:off x="7959393" y="1445776"/>
            <a:ext cx="2905125" cy="1333500"/>
          </a:xfrm>
          <a:prstGeom prst="rect">
            <a:avLst/>
          </a:prstGeom>
        </p:spPr>
      </p:pic>
      <p:sp>
        <p:nvSpPr>
          <p:cNvPr id="9" name="TextBox 8">
            <a:extLst>
              <a:ext uri="{FF2B5EF4-FFF2-40B4-BE49-F238E27FC236}">
                <a16:creationId xmlns:a16="http://schemas.microsoft.com/office/drawing/2014/main" id="{312527CB-F84E-B9CC-12E2-AA0F0EB737EB}"/>
              </a:ext>
            </a:extLst>
          </p:cNvPr>
          <p:cNvSpPr txBox="1"/>
          <p:nvPr/>
        </p:nvSpPr>
        <p:spPr>
          <a:xfrm>
            <a:off x="7827666" y="3125037"/>
            <a:ext cx="3630306" cy="2862322"/>
          </a:xfrm>
          <a:prstGeom prst="rect">
            <a:avLst/>
          </a:prstGeom>
          <a:noFill/>
        </p:spPr>
        <p:txBody>
          <a:bodyPr wrap="square" rtlCol="0">
            <a:spAutoFit/>
          </a:bodyPr>
          <a:lstStyle/>
          <a:p>
            <a:r>
              <a:rPr lang="en-US" dirty="0"/>
              <a:t>Note:</a:t>
            </a:r>
          </a:p>
          <a:p>
            <a:endParaRPr lang="en-US" dirty="0"/>
          </a:p>
          <a:p>
            <a:r>
              <a:rPr lang="en-US" dirty="0"/>
              <a:t>One Launch Site at Vandenburg </a:t>
            </a:r>
            <a:r>
              <a:rPr lang="en-US" dirty="0" err="1"/>
              <a:t>AireForce</a:t>
            </a:r>
            <a:r>
              <a:rPr lang="en-US" dirty="0"/>
              <a:t> Base in California</a:t>
            </a:r>
          </a:p>
          <a:p>
            <a:endParaRPr lang="en-US" dirty="0"/>
          </a:p>
          <a:p>
            <a:r>
              <a:rPr lang="en-US" dirty="0"/>
              <a:t>Two Launch Sites at Cape Canaveral Space Launch Complex in Florida</a:t>
            </a:r>
          </a:p>
          <a:p>
            <a:endParaRPr lang="en-US" dirty="0"/>
          </a:p>
          <a:p>
            <a:r>
              <a:rPr lang="en-US" dirty="0"/>
              <a:t>One Launch Site at the Kennedy Space Center in Florida</a:t>
            </a:r>
          </a:p>
        </p:txBody>
      </p:sp>
    </p:spTree>
    <p:extLst>
      <p:ext uri="{BB962C8B-B14F-4D97-AF65-F5344CB8AC3E}">
        <p14:creationId xmlns:p14="http://schemas.microsoft.com/office/powerpoint/2010/main" val="9816717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Interactive Launch Information - Folium Map</a:t>
            </a:r>
          </a:p>
        </p:txBody>
      </p:sp>
      <p:pic>
        <p:nvPicPr>
          <p:cNvPr id="4" name="Picture 3">
            <a:extLst>
              <a:ext uri="{FF2B5EF4-FFF2-40B4-BE49-F238E27FC236}">
                <a16:creationId xmlns:a16="http://schemas.microsoft.com/office/drawing/2014/main" id="{6082750D-A9D7-B99A-128B-3D6A57A0CD35}"/>
              </a:ext>
            </a:extLst>
          </p:cNvPr>
          <p:cNvPicPr>
            <a:picLocks noChangeAspect="1"/>
          </p:cNvPicPr>
          <p:nvPr/>
        </p:nvPicPr>
        <p:blipFill>
          <a:blip r:embed="rId4"/>
          <a:stretch>
            <a:fillRect/>
          </a:stretch>
        </p:blipFill>
        <p:spPr>
          <a:xfrm>
            <a:off x="408371" y="1519814"/>
            <a:ext cx="2710744" cy="2037302"/>
          </a:xfrm>
          <a:prstGeom prst="rect">
            <a:avLst/>
          </a:prstGeom>
        </p:spPr>
      </p:pic>
      <p:pic>
        <p:nvPicPr>
          <p:cNvPr id="7" name="Picture 6">
            <a:extLst>
              <a:ext uri="{FF2B5EF4-FFF2-40B4-BE49-F238E27FC236}">
                <a16:creationId xmlns:a16="http://schemas.microsoft.com/office/drawing/2014/main" id="{4C33788E-CEBD-0BEF-426C-E58D6B51A7B6}"/>
              </a:ext>
            </a:extLst>
          </p:cNvPr>
          <p:cNvPicPr>
            <a:picLocks noChangeAspect="1"/>
          </p:cNvPicPr>
          <p:nvPr/>
        </p:nvPicPr>
        <p:blipFill>
          <a:blip r:embed="rId5"/>
          <a:stretch>
            <a:fillRect/>
          </a:stretch>
        </p:blipFill>
        <p:spPr>
          <a:xfrm>
            <a:off x="3207834" y="1519813"/>
            <a:ext cx="2821356" cy="2037303"/>
          </a:xfrm>
          <a:prstGeom prst="rect">
            <a:avLst/>
          </a:prstGeom>
        </p:spPr>
      </p:pic>
      <p:pic>
        <p:nvPicPr>
          <p:cNvPr id="10" name="Picture 9">
            <a:extLst>
              <a:ext uri="{FF2B5EF4-FFF2-40B4-BE49-F238E27FC236}">
                <a16:creationId xmlns:a16="http://schemas.microsoft.com/office/drawing/2014/main" id="{24375216-C0C1-CC12-DEEE-350915DCB391}"/>
              </a:ext>
            </a:extLst>
          </p:cNvPr>
          <p:cNvPicPr>
            <a:picLocks noChangeAspect="1"/>
          </p:cNvPicPr>
          <p:nvPr/>
        </p:nvPicPr>
        <p:blipFill>
          <a:blip r:embed="rId6"/>
          <a:stretch>
            <a:fillRect/>
          </a:stretch>
        </p:blipFill>
        <p:spPr>
          <a:xfrm>
            <a:off x="6622541" y="1507350"/>
            <a:ext cx="2512096" cy="2037784"/>
          </a:xfrm>
          <a:prstGeom prst="rect">
            <a:avLst/>
          </a:prstGeom>
        </p:spPr>
      </p:pic>
      <p:pic>
        <p:nvPicPr>
          <p:cNvPr id="12" name="Picture 11">
            <a:extLst>
              <a:ext uri="{FF2B5EF4-FFF2-40B4-BE49-F238E27FC236}">
                <a16:creationId xmlns:a16="http://schemas.microsoft.com/office/drawing/2014/main" id="{5C3146BF-1686-B92D-8036-987DEE3E62F6}"/>
              </a:ext>
            </a:extLst>
          </p:cNvPr>
          <p:cNvPicPr>
            <a:picLocks noChangeAspect="1"/>
          </p:cNvPicPr>
          <p:nvPr/>
        </p:nvPicPr>
        <p:blipFill>
          <a:blip r:embed="rId7"/>
          <a:stretch>
            <a:fillRect/>
          </a:stretch>
        </p:blipFill>
        <p:spPr>
          <a:xfrm>
            <a:off x="9722191" y="1507350"/>
            <a:ext cx="2053211" cy="2061748"/>
          </a:xfrm>
          <a:prstGeom prst="rect">
            <a:avLst/>
          </a:prstGeom>
        </p:spPr>
      </p:pic>
      <p:pic>
        <p:nvPicPr>
          <p:cNvPr id="14" name="Picture 13">
            <a:extLst>
              <a:ext uri="{FF2B5EF4-FFF2-40B4-BE49-F238E27FC236}">
                <a16:creationId xmlns:a16="http://schemas.microsoft.com/office/drawing/2014/main" id="{BB484B06-A313-2A3D-2E2C-E0FBBED7F254}"/>
              </a:ext>
            </a:extLst>
          </p:cNvPr>
          <p:cNvPicPr>
            <a:picLocks noChangeAspect="1"/>
          </p:cNvPicPr>
          <p:nvPr/>
        </p:nvPicPr>
        <p:blipFill>
          <a:blip r:embed="rId8"/>
          <a:stretch>
            <a:fillRect/>
          </a:stretch>
        </p:blipFill>
        <p:spPr>
          <a:xfrm>
            <a:off x="415357" y="4101217"/>
            <a:ext cx="2703758" cy="2124063"/>
          </a:xfrm>
          <a:prstGeom prst="rect">
            <a:avLst/>
          </a:prstGeom>
        </p:spPr>
      </p:pic>
      <p:pic>
        <p:nvPicPr>
          <p:cNvPr id="16" name="Picture 15">
            <a:extLst>
              <a:ext uri="{FF2B5EF4-FFF2-40B4-BE49-F238E27FC236}">
                <a16:creationId xmlns:a16="http://schemas.microsoft.com/office/drawing/2014/main" id="{C2754206-BF47-B039-F264-8D37209AA8D6}"/>
              </a:ext>
            </a:extLst>
          </p:cNvPr>
          <p:cNvPicPr>
            <a:picLocks noChangeAspect="1"/>
          </p:cNvPicPr>
          <p:nvPr/>
        </p:nvPicPr>
        <p:blipFill>
          <a:blip r:embed="rId9"/>
          <a:stretch>
            <a:fillRect/>
          </a:stretch>
        </p:blipFill>
        <p:spPr>
          <a:xfrm>
            <a:off x="3201222" y="4101216"/>
            <a:ext cx="2827968" cy="2124063"/>
          </a:xfrm>
          <a:prstGeom prst="rect">
            <a:avLst/>
          </a:prstGeom>
        </p:spPr>
      </p:pic>
      <p:pic>
        <p:nvPicPr>
          <p:cNvPr id="18" name="Picture 17">
            <a:extLst>
              <a:ext uri="{FF2B5EF4-FFF2-40B4-BE49-F238E27FC236}">
                <a16:creationId xmlns:a16="http://schemas.microsoft.com/office/drawing/2014/main" id="{491D9CFB-00F5-0364-3673-1F16EC5B7EEB}"/>
              </a:ext>
            </a:extLst>
          </p:cNvPr>
          <p:cNvPicPr>
            <a:picLocks noChangeAspect="1"/>
          </p:cNvPicPr>
          <p:nvPr/>
        </p:nvPicPr>
        <p:blipFill>
          <a:blip r:embed="rId10"/>
          <a:stretch>
            <a:fillRect/>
          </a:stretch>
        </p:blipFill>
        <p:spPr>
          <a:xfrm>
            <a:off x="6275811" y="4114104"/>
            <a:ext cx="2438577" cy="2111175"/>
          </a:xfrm>
          <a:prstGeom prst="rect">
            <a:avLst/>
          </a:prstGeom>
        </p:spPr>
      </p:pic>
      <p:sp>
        <p:nvSpPr>
          <p:cNvPr id="20" name="TextBox 19">
            <a:extLst>
              <a:ext uri="{FF2B5EF4-FFF2-40B4-BE49-F238E27FC236}">
                <a16:creationId xmlns:a16="http://schemas.microsoft.com/office/drawing/2014/main" id="{A5FAAC55-0FF2-1D59-43F8-44DA13E763E1}"/>
              </a:ext>
            </a:extLst>
          </p:cNvPr>
          <p:cNvSpPr txBox="1"/>
          <p:nvPr/>
        </p:nvSpPr>
        <p:spPr>
          <a:xfrm>
            <a:off x="9073662" y="4002628"/>
            <a:ext cx="2438577" cy="401638"/>
          </a:xfrm>
          <a:prstGeom prst="rect">
            <a:avLst/>
          </a:prstGeom>
          <a:noFill/>
        </p:spPr>
        <p:txBody>
          <a:bodyPr wrap="square" rtlCol="0">
            <a:spAutoFit/>
          </a:bodyPr>
          <a:lstStyle/>
          <a:p>
            <a:endParaRPr lang="en-US" dirty="0"/>
          </a:p>
        </p:txBody>
      </p:sp>
      <p:sp>
        <p:nvSpPr>
          <p:cNvPr id="21" name="TextBox 20">
            <a:extLst>
              <a:ext uri="{FF2B5EF4-FFF2-40B4-BE49-F238E27FC236}">
                <a16:creationId xmlns:a16="http://schemas.microsoft.com/office/drawing/2014/main" id="{F02F7192-2B11-694C-89AA-1A79688F5099}"/>
              </a:ext>
            </a:extLst>
          </p:cNvPr>
          <p:cNvSpPr txBox="1"/>
          <p:nvPr/>
        </p:nvSpPr>
        <p:spPr>
          <a:xfrm>
            <a:off x="827822" y="1273111"/>
            <a:ext cx="2438577" cy="246221"/>
          </a:xfrm>
          <a:prstGeom prst="rect">
            <a:avLst/>
          </a:prstGeom>
          <a:noFill/>
        </p:spPr>
        <p:txBody>
          <a:bodyPr wrap="square" rtlCol="0">
            <a:spAutoFit/>
          </a:bodyPr>
          <a:lstStyle/>
          <a:p>
            <a:r>
              <a:rPr lang="en-US" sz="1000" dirty="0"/>
              <a:t>VAFB SLC 4E /10 Launches</a:t>
            </a:r>
          </a:p>
        </p:txBody>
      </p:sp>
      <p:sp>
        <p:nvSpPr>
          <p:cNvPr id="22" name="TextBox 21">
            <a:extLst>
              <a:ext uri="{FF2B5EF4-FFF2-40B4-BE49-F238E27FC236}">
                <a16:creationId xmlns:a16="http://schemas.microsoft.com/office/drawing/2014/main" id="{F0AA3153-7172-1F74-1FC6-CB24DDA2246F}"/>
              </a:ext>
            </a:extLst>
          </p:cNvPr>
          <p:cNvSpPr txBox="1"/>
          <p:nvPr/>
        </p:nvSpPr>
        <p:spPr>
          <a:xfrm>
            <a:off x="3452068" y="1273593"/>
            <a:ext cx="2710744" cy="246221"/>
          </a:xfrm>
          <a:prstGeom prst="rect">
            <a:avLst/>
          </a:prstGeom>
          <a:noFill/>
        </p:spPr>
        <p:txBody>
          <a:bodyPr wrap="square" rtlCol="0">
            <a:spAutoFit/>
          </a:bodyPr>
          <a:lstStyle/>
          <a:p>
            <a:r>
              <a:rPr lang="en-US" sz="1000" dirty="0"/>
              <a:t>VAFB SLC 4E (4 successful Launches, 6 failures)</a:t>
            </a:r>
          </a:p>
        </p:txBody>
      </p:sp>
      <p:sp>
        <p:nvSpPr>
          <p:cNvPr id="23" name="TextBox 22">
            <a:extLst>
              <a:ext uri="{FF2B5EF4-FFF2-40B4-BE49-F238E27FC236}">
                <a16:creationId xmlns:a16="http://schemas.microsoft.com/office/drawing/2014/main" id="{AA8BDE01-C0A6-6EA2-CFCF-40BB3F1321C1}"/>
              </a:ext>
            </a:extLst>
          </p:cNvPr>
          <p:cNvSpPr txBox="1"/>
          <p:nvPr/>
        </p:nvSpPr>
        <p:spPr>
          <a:xfrm>
            <a:off x="6069647" y="1286990"/>
            <a:ext cx="1542916" cy="246221"/>
          </a:xfrm>
          <a:prstGeom prst="rect">
            <a:avLst/>
          </a:prstGeom>
          <a:noFill/>
        </p:spPr>
        <p:txBody>
          <a:bodyPr wrap="square" rtlCol="0">
            <a:spAutoFit/>
          </a:bodyPr>
          <a:lstStyle/>
          <a:p>
            <a:r>
              <a:rPr lang="en-US" sz="1000" dirty="0"/>
              <a:t>KSC LC 39A/13 Launches</a:t>
            </a:r>
          </a:p>
        </p:txBody>
      </p:sp>
      <p:sp>
        <p:nvSpPr>
          <p:cNvPr id="24" name="TextBox 23">
            <a:extLst>
              <a:ext uri="{FF2B5EF4-FFF2-40B4-BE49-F238E27FC236}">
                <a16:creationId xmlns:a16="http://schemas.microsoft.com/office/drawing/2014/main" id="{7F4667A3-955F-AAA2-7015-34E0B2275D2A}"/>
              </a:ext>
            </a:extLst>
          </p:cNvPr>
          <p:cNvSpPr txBox="1"/>
          <p:nvPr/>
        </p:nvSpPr>
        <p:spPr>
          <a:xfrm>
            <a:off x="7518072" y="1275996"/>
            <a:ext cx="2438577" cy="246221"/>
          </a:xfrm>
          <a:prstGeom prst="rect">
            <a:avLst/>
          </a:prstGeom>
          <a:noFill/>
        </p:spPr>
        <p:txBody>
          <a:bodyPr wrap="square" rtlCol="0">
            <a:spAutoFit/>
          </a:bodyPr>
          <a:lstStyle/>
          <a:p>
            <a:r>
              <a:rPr lang="en-US" sz="1000" dirty="0"/>
              <a:t>CCAFS SLC&amp;LC 40/33 Launches</a:t>
            </a:r>
          </a:p>
        </p:txBody>
      </p:sp>
      <p:sp>
        <p:nvSpPr>
          <p:cNvPr id="25" name="TextBox 24">
            <a:extLst>
              <a:ext uri="{FF2B5EF4-FFF2-40B4-BE49-F238E27FC236}">
                <a16:creationId xmlns:a16="http://schemas.microsoft.com/office/drawing/2014/main" id="{51AF12B7-7977-DE3D-8280-B9E1CF60C273}"/>
              </a:ext>
            </a:extLst>
          </p:cNvPr>
          <p:cNvSpPr txBox="1"/>
          <p:nvPr/>
        </p:nvSpPr>
        <p:spPr>
          <a:xfrm>
            <a:off x="250487" y="3884409"/>
            <a:ext cx="2438577" cy="246221"/>
          </a:xfrm>
          <a:prstGeom prst="rect">
            <a:avLst/>
          </a:prstGeom>
          <a:noFill/>
        </p:spPr>
        <p:txBody>
          <a:bodyPr wrap="square" rtlCol="0">
            <a:spAutoFit/>
          </a:bodyPr>
          <a:lstStyle/>
          <a:p>
            <a:r>
              <a:rPr lang="en-US" sz="1000" dirty="0"/>
              <a:t>CCAFS LC 40/26 Launches</a:t>
            </a:r>
          </a:p>
        </p:txBody>
      </p:sp>
      <p:sp>
        <p:nvSpPr>
          <p:cNvPr id="26" name="TextBox 25">
            <a:extLst>
              <a:ext uri="{FF2B5EF4-FFF2-40B4-BE49-F238E27FC236}">
                <a16:creationId xmlns:a16="http://schemas.microsoft.com/office/drawing/2014/main" id="{6DEEFB91-0CFE-CE82-F15E-BB9FF4D9DBDC}"/>
              </a:ext>
            </a:extLst>
          </p:cNvPr>
          <p:cNvSpPr txBox="1"/>
          <p:nvPr/>
        </p:nvSpPr>
        <p:spPr>
          <a:xfrm>
            <a:off x="9073662" y="4440958"/>
            <a:ext cx="2797851" cy="1015663"/>
          </a:xfrm>
          <a:prstGeom prst="rect">
            <a:avLst/>
          </a:prstGeom>
          <a:noFill/>
        </p:spPr>
        <p:txBody>
          <a:bodyPr wrap="square" rtlCol="0">
            <a:spAutoFit/>
          </a:bodyPr>
          <a:lstStyle/>
          <a:p>
            <a:r>
              <a:rPr lang="en-US" sz="1000" dirty="0"/>
              <a:t>BLUE CIRCLE  - LAUNCH SITE</a:t>
            </a:r>
          </a:p>
          <a:p>
            <a:r>
              <a:rPr lang="en-US" sz="1000" dirty="0"/>
              <a:t>YELLOW CIRCLE – SITE LAUNCH COUNT MIXED</a:t>
            </a:r>
          </a:p>
          <a:p>
            <a:r>
              <a:rPr lang="en-US" sz="1000" dirty="0"/>
              <a:t>GREEN CIRCLE – SITE LAUNCH ALL SUCCESSFUL</a:t>
            </a:r>
          </a:p>
          <a:p>
            <a:endParaRPr lang="en-US" sz="1000" dirty="0"/>
          </a:p>
          <a:p>
            <a:r>
              <a:rPr lang="en-US" sz="1000" dirty="0"/>
              <a:t>GREEN TAGS – SUCCESSFUL LAUNCHES</a:t>
            </a:r>
          </a:p>
          <a:p>
            <a:r>
              <a:rPr lang="en-US" sz="1000" dirty="0"/>
              <a:t>RED TAGS – UNSUCCESSFUL LAUNCHES</a:t>
            </a:r>
          </a:p>
        </p:txBody>
      </p:sp>
      <p:sp>
        <p:nvSpPr>
          <p:cNvPr id="29" name="TextBox 28">
            <a:extLst>
              <a:ext uri="{FF2B5EF4-FFF2-40B4-BE49-F238E27FC236}">
                <a16:creationId xmlns:a16="http://schemas.microsoft.com/office/drawing/2014/main" id="{32F53A37-2956-840C-03CE-ECF331B554E3}"/>
              </a:ext>
            </a:extLst>
          </p:cNvPr>
          <p:cNvSpPr txBox="1"/>
          <p:nvPr/>
        </p:nvSpPr>
        <p:spPr>
          <a:xfrm>
            <a:off x="9458683" y="1299460"/>
            <a:ext cx="2715460" cy="246221"/>
          </a:xfrm>
          <a:prstGeom prst="rect">
            <a:avLst/>
          </a:prstGeom>
          <a:noFill/>
        </p:spPr>
        <p:txBody>
          <a:bodyPr wrap="square" rtlCol="0">
            <a:spAutoFit/>
          </a:bodyPr>
          <a:lstStyle/>
          <a:p>
            <a:r>
              <a:rPr lang="en-US" sz="1000" dirty="0"/>
              <a:t>KSC LC 39A(10 successful Launches, 3 failures)</a:t>
            </a:r>
          </a:p>
        </p:txBody>
      </p:sp>
      <p:sp>
        <p:nvSpPr>
          <p:cNvPr id="30" name="TextBox 29">
            <a:extLst>
              <a:ext uri="{FF2B5EF4-FFF2-40B4-BE49-F238E27FC236}">
                <a16:creationId xmlns:a16="http://schemas.microsoft.com/office/drawing/2014/main" id="{3633343F-DF91-1B7F-360F-3E348852162D}"/>
              </a:ext>
            </a:extLst>
          </p:cNvPr>
          <p:cNvSpPr txBox="1"/>
          <p:nvPr/>
        </p:nvSpPr>
        <p:spPr>
          <a:xfrm>
            <a:off x="1735312" y="3891829"/>
            <a:ext cx="2438577" cy="246221"/>
          </a:xfrm>
          <a:prstGeom prst="rect">
            <a:avLst/>
          </a:prstGeom>
          <a:noFill/>
        </p:spPr>
        <p:txBody>
          <a:bodyPr wrap="square" rtlCol="0">
            <a:spAutoFit/>
          </a:bodyPr>
          <a:lstStyle/>
          <a:p>
            <a:r>
              <a:rPr lang="en-US" sz="1000" dirty="0"/>
              <a:t>CCAFS SLC 40/7 Launches</a:t>
            </a:r>
          </a:p>
        </p:txBody>
      </p:sp>
      <p:sp>
        <p:nvSpPr>
          <p:cNvPr id="31" name="TextBox 30">
            <a:extLst>
              <a:ext uri="{FF2B5EF4-FFF2-40B4-BE49-F238E27FC236}">
                <a16:creationId xmlns:a16="http://schemas.microsoft.com/office/drawing/2014/main" id="{A5D67A1B-AC66-68E1-3BB5-B8BB7A5F6FD6}"/>
              </a:ext>
            </a:extLst>
          </p:cNvPr>
          <p:cNvSpPr txBox="1"/>
          <p:nvPr/>
        </p:nvSpPr>
        <p:spPr>
          <a:xfrm>
            <a:off x="3365736" y="3886572"/>
            <a:ext cx="2703758" cy="246221"/>
          </a:xfrm>
          <a:prstGeom prst="rect">
            <a:avLst/>
          </a:prstGeom>
          <a:noFill/>
        </p:spPr>
        <p:txBody>
          <a:bodyPr wrap="square" rtlCol="0">
            <a:spAutoFit/>
          </a:bodyPr>
          <a:lstStyle/>
          <a:p>
            <a:r>
              <a:rPr lang="en-US" sz="1000" dirty="0"/>
              <a:t>CCAFS LC 40/8 successful Launches, 18 failures)</a:t>
            </a:r>
          </a:p>
        </p:txBody>
      </p:sp>
      <p:sp>
        <p:nvSpPr>
          <p:cNvPr id="32" name="TextBox 31">
            <a:extLst>
              <a:ext uri="{FF2B5EF4-FFF2-40B4-BE49-F238E27FC236}">
                <a16:creationId xmlns:a16="http://schemas.microsoft.com/office/drawing/2014/main" id="{DAE32105-F536-6F16-4B0A-D0D65E98C105}"/>
              </a:ext>
            </a:extLst>
          </p:cNvPr>
          <p:cNvSpPr txBox="1"/>
          <p:nvPr/>
        </p:nvSpPr>
        <p:spPr>
          <a:xfrm>
            <a:off x="6311985" y="3891829"/>
            <a:ext cx="2438577" cy="246221"/>
          </a:xfrm>
          <a:prstGeom prst="rect">
            <a:avLst/>
          </a:prstGeom>
          <a:noFill/>
        </p:spPr>
        <p:txBody>
          <a:bodyPr wrap="square" rtlCol="0">
            <a:spAutoFit/>
          </a:bodyPr>
          <a:lstStyle/>
          <a:p>
            <a:r>
              <a:rPr lang="en-US" sz="1000" dirty="0"/>
              <a:t>CCAFS SLC 40/7 Launches</a:t>
            </a:r>
          </a:p>
        </p:txBody>
      </p:sp>
    </p:spTree>
    <p:extLst>
      <p:ext uri="{BB962C8B-B14F-4D97-AF65-F5344CB8AC3E}">
        <p14:creationId xmlns:p14="http://schemas.microsoft.com/office/powerpoint/2010/main" val="239597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Calculated Distances and markings - Folium Map</a:t>
            </a:r>
          </a:p>
        </p:txBody>
      </p:sp>
      <p:pic>
        <p:nvPicPr>
          <p:cNvPr id="10" name="Picture 9">
            <a:extLst>
              <a:ext uri="{FF2B5EF4-FFF2-40B4-BE49-F238E27FC236}">
                <a16:creationId xmlns:a16="http://schemas.microsoft.com/office/drawing/2014/main" id="{28A14636-9494-5DE7-B574-4EBC3FA619D7}"/>
              </a:ext>
            </a:extLst>
          </p:cNvPr>
          <p:cNvPicPr>
            <a:picLocks noChangeAspect="1"/>
          </p:cNvPicPr>
          <p:nvPr/>
        </p:nvPicPr>
        <p:blipFill>
          <a:blip r:embed="rId3"/>
          <a:stretch>
            <a:fillRect/>
          </a:stretch>
        </p:blipFill>
        <p:spPr>
          <a:xfrm>
            <a:off x="770011" y="2006844"/>
            <a:ext cx="4429125" cy="3829050"/>
          </a:xfrm>
          <a:prstGeom prst="rect">
            <a:avLst/>
          </a:prstGeom>
        </p:spPr>
      </p:pic>
      <p:sp>
        <p:nvSpPr>
          <p:cNvPr id="11" name="TextBox 10">
            <a:extLst>
              <a:ext uri="{FF2B5EF4-FFF2-40B4-BE49-F238E27FC236}">
                <a16:creationId xmlns:a16="http://schemas.microsoft.com/office/drawing/2014/main" id="{FFDC0984-2406-33AE-783E-80352807EAA5}"/>
              </a:ext>
            </a:extLst>
          </p:cNvPr>
          <p:cNvSpPr txBox="1"/>
          <p:nvPr/>
        </p:nvSpPr>
        <p:spPr>
          <a:xfrm>
            <a:off x="5524232" y="5335675"/>
            <a:ext cx="5418423" cy="1477328"/>
          </a:xfrm>
          <a:prstGeom prst="rect">
            <a:avLst/>
          </a:prstGeom>
          <a:noFill/>
        </p:spPr>
        <p:txBody>
          <a:bodyPr wrap="square" rtlCol="0">
            <a:spAutoFit/>
          </a:bodyPr>
          <a:lstStyle/>
          <a:p>
            <a:r>
              <a:rPr lang="en-US" dirty="0"/>
              <a:t>CCAFS SLC 40 to Coastline – 0.86 KM</a:t>
            </a:r>
          </a:p>
          <a:p>
            <a:r>
              <a:rPr lang="en-US" dirty="0"/>
              <a:t>CCAFS SLC 40 to Parkway – 0.586 KM</a:t>
            </a:r>
          </a:p>
          <a:p>
            <a:r>
              <a:rPr lang="en-US" dirty="0"/>
              <a:t>CCAFS SLC 40 to Railway – 0.972 KM</a:t>
            </a:r>
          </a:p>
          <a:p>
            <a:r>
              <a:rPr lang="en-US" dirty="0"/>
              <a:t>CCAFS SLC 40 to Titusville – 23.89 KM</a:t>
            </a:r>
          </a:p>
          <a:p>
            <a:endParaRPr lang="en-US" dirty="0"/>
          </a:p>
        </p:txBody>
      </p:sp>
      <p:pic>
        <p:nvPicPr>
          <p:cNvPr id="13" name="Picture 12">
            <a:extLst>
              <a:ext uri="{FF2B5EF4-FFF2-40B4-BE49-F238E27FC236}">
                <a16:creationId xmlns:a16="http://schemas.microsoft.com/office/drawing/2014/main" id="{55C29822-C255-7210-F28D-26B43E68BC64}"/>
              </a:ext>
            </a:extLst>
          </p:cNvPr>
          <p:cNvPicPr>
            <a:picLocks noChangeAspect="1"/>
          </p:cNvPicPr>
          <p:nvPr/>
        </p:nvPicPr>
        <p:blipFill>
          <a:blip r:embed="rId4"/>
          <a:stretch>
            <a:fillRect/>
          </a:stretch>
        </p:blipFill>
        <p:spPr>
          <a:xfrm>
            <a:off x="5344419" y="1723795"/>
            <a:ext cx="6740706" cy="358140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Application – PIE CHART – Successful Launches All Sites </a:t>
            </a:r>
          </a:p>
        </p:txBody>
      </p:sp>
      <p:pic>
        <p:nvPicPr>
          <p:cNvPr id="7" name="Picture 6">
            <a:extLst>
              <a:ext uri="{FF2B5EF4-FFF2-40B4-BE49-F238E27FC236}">
                <a16:creationId xmlns:a16="http://schemas.microsoft.com/office/drawing/2014/main" id="{511E4770-5753-0618-0374-ACA8F51F48BA}"/>
              </a:ext>
            </a:extLst>
          </p:cNvPr>
          <p:cNvPicPr>
            <a:picLocks noChangeAspect="1"/>
          </p:cNvPicPr>
          <p:nvPr/>
        </p:nvPicPr>
        <p:blipFill>
          <a:blip r:embed="rId3"/>
          <a:stretch>
            <a:fillRect/>
          </a:stretch>
        </p:blipFill>
        <p:spPr>
          <a:xfrm>
            <a:off x="182880" y="1512698"/>
            <a:ext cx="11484905" cy="3832603"/>
          </a:xfrm>
          <a:prstGeom prst="rect">
            <a:avLst/>
          </a:prstGeom>
        </p:spPr>
      </p:pic>
      <p:sp>
        <p:nvSpPr>
          <p:cNvPr id="9" name="TextBox 8">
            <a:extLst>
              <a:ext uri="{FF2B5EF4-FFF2-40B4-BE49-F238E27FC236}">
                <a16:creationId xmlns:a16="http://schemas.microsoft.com/office/drawing/2014/main" id="{DAEB025D-F3A6-34E0-7B41-A5AFDD0133FA}"/>
              </a:ext>
            </a:extLst>
          </p:cNvPr>
          <p:cNvSpPr txBox="1"/>
          <p:nvPr/>
        </p:nvSpPr>
        <p:spPr>
          <a:xfrm>
            <a:off x="624840" y="5775960"/>
            <a:ext cx="10180320" cy="646331"/>
          </a:xfrm>
          <a:prstGeom prst="rect">
            <a:avLst/>
          </a:prstGeom>
          <a:noFill/>
        </p:spPr>
        <p:txBody>
          <a:bodyPr wrap="square" rtlCol="0">
            <a:spAutoFit/>
          </a:bodyPr>
          <a:lstStyle/>
          <a:p>
            <a:pPr marL="285750" indent="-285750">
              <a:buFont typeface="Arial" panose="020B0604020202020204" pitchFamily="34" charset="0"/>
              <a:buChar char="•"/>
            </a:pPr>
            <a:r>
              <a:rPr lang="en-US" dirty="0"/>
              <a:t>Launch success in the early years (first 56 launches) was marginal. </a:t>
            </a:r>
          </a:p>
          <a:p>
            <a:pPr marL="285750" indent="-285750">
              <a:buFont typeface="Arial" panose="020B0604020202020204" pitchFamily="34" charset="0"/>
              <a:buChar char="•"/>
            </a:pPr>
            <a:r>
              <a:rPr lang="en-US" dirty="0"/>
              <a:t>KSC LC – 39A represented the largest percentage of the total successful launches. </a:t>
            </a:r>
          </a:p>
        </p:txBody>
      </p:sp>
    </p:spTree>
    <p:extLst>
      <p:ext uri="{BB962C8B-B14F-4D97-AF65-F5344CB8AC3E}">
        <p14:creationId xmlns:p14="http://schemas.microsoft.com/office/powerpoint/2010/main" val="7001329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324372" y="6319350"/>
            <a:ext cx="2743200" cy="401638"/>
          </a:xfrm>
        </p:spPr>
        <p:txBody>
          <a:bodyPr/>
          <a:lstStyle/>
          <a:p>
            <a:fld id="{5075537C-CA84-1446-933C-8E9D027F9201}" type="slidenum">
              <a:rPr lang="en-US" smtClean="0"/>
              <a:t>53</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98747" y="1490345"/>
            <a:ext cx="10723945" cy="91757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buNone/>
            </a:pP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Application – PIE CHART – Highest Launch Success Ratio</a:t>
            </a:r>
          </a:p>
        </p:txBody>
      </p:sp>
      <p:pic>
        <p:nvPicPr>
          <p:cNvPr id="4" name="Picture 3">
            <a:extLst>
              <a:ext uri="{FF2B5EF4-FFF2-40B4-BE49-F238E27FC236}">
                <a16:creationId xmlns:a16="http://schemas.microsoft.com/office/drawing/2014/main" id="{3D72D7E1-E768-063D-8532-38CED283730B}"/>
              </a:ext>
            </a:extLst>
          </p:cNvPr>
          <p:cNvPicPr>
            <a:picLocks noChangeAspect="1"/>
          </p:cNvPicPr>
          <p:nvPr/>
        </p:nvPicPr>
        <p:blipFill>
          <a:blip r:embed="rId3"/>
          <a:stretch>
            <a:fillRect/>
          </a:stretch>
        </p:blipFill>
        <p:spPr>
          <a:xfrm>
            <a:off x="339284" y="1949132"/>
            <a:ext cx="10842869" cy="3520886"/>
          </a:xfrm>
          <a:prstGeom prst="rect">
            <a:avLst/>
          </a:prstGeom>
        </p:spPr>
      </p:pic>
      <p:sp>
        <p:nvSpPr>
          <p:cNvPr id="6" name="TextBox 5">
            <a:extLst>
              <a:ext uri="{FF2B5EF4-FFF2-40B4-BE49-F238E27FC236}">
                <a16:creationId xmlns:a16="http://schemas.microsoft.com/office/drawing/2014/main" id="{F5294F9A-B07F-BDC8-FB4B-3194129A293C}"/>
              </a:ext>
            </a:extLst>
          </p:cNvPr>
          <p:cNvSpPr txBox="1"/>
          <p:nvPr/>
        </p:nvSpPr>
        <p:spPr>
          <a:xfrm>
            <a:off x="1493520" y="5715000"/>
            <a:ext cx="9235440" cy="646331"/>
          </a:xfrm>
          <a:prstGeom prst="rect">
            <a:avLst/>
          </a:prstGeom>
          <a:noFill/>
        </p:spPr>
        <p:txBody>
          <a:bodyPr wrap="square" rtlCol="0">
            <a:spAutoFit/>
          </a:bodyPr>
          <a:lstStyle/>
          <a:p>
            <a:r>
              <a:rPr lang="en-US" dirty="0"/>
              <a:t>Though KSC LC-39A was responsible for the highest percentage of success across the launch sites, CCAFS SLC-40 had the highest launch success ratio.</a:t>
            </a:r>
          </a:p>
        </p:txBody>
      </p:sp>
    </p:spTree>
    <p:extLst>
      <p:ext uri="{BB962C8B-B14F-4D97-AF65-F5344CB8AC3E}">
        <p14:creationId xmlns:p14="http://schemas.microsoft.com/office/powerpoint/2010/main" val="18661607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33594" y="4980045"/>
            <a:ext cx="10414662" cy="1603375"/>
          </a:xfrm>
          <a:prstGeom prst="rect">
            <a:avLst/>
          </a:prstGeom>
        </p:spPr>
        <p:txBody>
          <a:bodyPr lIns="91440" tIns="45720" rIns="91440" bIns="45720" anchor="t">
            <a:normAutofit fontScale="92500" lnSpcReduction="20000"/>
          </a:bodyPr>
          <a:lstStyle/>
          <a:p>
            <a:pPr marL="0" indent="0">
              <a:lnSpc>
                <a:spcPct val="100000"/>
              </a:lnSpc>
              <a:spcBef>
                <a:spcPts val="1400"/>
              </a:spcBef>
              <a:buNone/>
            </a:pPr>
            <a:r>
              <a:rPr lang="en-US" sz="2200" dirty="0">
                <a:solidFill>
                  <a:schemeClr val="accent3">
                    <a:lumMod val="25000"/>
                  </a:schemeClr>
                </a:solidFill>
                <a:latin typeface="Abadi"/>
              </a:rPr>
              <a:t>Across all Sites:</a:t>
            </a:r>
          </a:p>
          <a:p>
            <a:pPr>
              <a:lnSpc>
                <a:spcPct val="100000"/>
              </a:lnSpc>
              <a:spcBef>
                <a:spcPts val="1400"/>
              </a:spcBef>
              <a:buFontTx/>
              <a:buChar char="-"/>
            </a:pPr>
            <a:r>
              <a:rPr lang="en-US" sz="2200" dirty="0">
                <a:solidFill>
                  <a:schemeClr val="accent3">
                    <a:lumMod val="25000"/>
                  </a:schemeClr>
                </a:solidFill>
                <a:latin typeface="Abadi"/>
              </a:rPr>
              <a:t>Booster Version FT was the most successful</a:t>
            </a:r>
          </a:p>
          <a:p>
            <a:pPr>
              <a:lnSpc>
                <a:spcPct val="100000"/>
              </a:lnSpc>
              <a:spcBef>
                <a:spcPts val="1400"/>
              </a:spcBef>
              <a:buFontTx/>
              <a:buChar char="-"/>
            </a:pPr>
            <a:r>
              <a:rPr lang="en-US" sz="2200" dirty="0">
                <a:solidFill>
                  <a:schemeClr val="accent3">
                    <a:lumMod val="25000"/>
                  </a:schemeClr>
                </a:solidFill>
                <a:latin typeface="Abadi"/>
              </a:rPr>
              <a:t>Booster Version v1.1 was the least successful</a:t>
            </a:r>
          </a:p>
          <a:p>
            <a:pPr>
              <a:lnSpc>
                <a:spcPct val="100000"/>
              </a:lnSpc>
              <a:spcBef>
                <a:spcPts val="1400"/>
              </a:spcBef>
              <a:buFontTx/>
              <a:buChar char="-"/>
            </a:pPr>
            <a:r>
              <a:rPr lang="en-US" sz="2200" dirty="0">
                <a:solidFill>
                  <a:schemeClr val="accent3">
                    <a:lumMod val="25000"/>
                  </a:schemeClr>
                </a:solidFill>
                <a:latin typeface="Abadi"/>
              </a:rPr>
              <a:t>Booster Version B4 was successfully launched with the highest payload mass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Application – SCATTER PLOT– All Site/Full Payload Range</a:t>
            </a:r>
          </a:p>
        </p:txBody>
      </p:sp>
      <p:pic>
        <p:nvPicPr>
          <p:cNvPr id="4" name="Picture 3">
            <a:extLst>
              <a:ext uri="{FF2B5EF4-FFF2-40B4-BE49-F238E27FC236}">
                <a16:creationId xmlns:a16="http://schemas.microsoft.com/office/drawing/2014/main" id="{7427B794-B954-2178-7984-6891C7CD5580}"/>
              </a:ext>
            </a:extLst>
          </p:cNvPr>
          <p:cNvPicPr>
            <a:picLocks noChangeAspect="1"/>
          </p:cNvPicPr>
          <p:nvPr/>
        </p:nvPicPr>
        <p:blipFill>
          <a:blip r:embed="rId3"/>
          <a:stretch>
            <a:fillRect/>
          </a:stretch>
        </p:blipFill>
        <p:spPr>
          <a:xfrm>
            <a:off x="328051" y="1527861"/>
            <a:ext cx="11025749" cy="329597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3013905" y="4900396"/>
            <a:ext cx="5325989" cy="1992262"/>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2" name="Chart 1">
            <a:extLst>
              <a:ext uri="{FF2B5EF4-FFF2-40B4-BE49-F238E27FC236}">
                <a16:creationId xmlns:a16="http://schemas.microsoft.com/office/drawing/2014/main" id="{3CE47235-5506-8FE1-CBC8-B5E6F857A682}"/>
              </a:ext>
            </a:extLst>
          </p:cNvPr>
          <p:cNvGraphicFramePr>
            <a:graphicFrameLocks/>
          </p:cNvGraphicFramePr>
          <p:nvPr>
            <p:extLst>
              <p:ext uri="{D42A27DB-BD31-4B8C-83A1-F6EECF244321}">
                <p14:modId xmlns:p14="http://schemas.microsoft.com/office/powerpoint/2010/main" val="2204578613"/>
              </p:ext>
            </p:extLst>
          </p:nvPr>
        </p:nvGraphicFramePr>
        <p:xfrm>
          <a:off x="2362200" y="1604378"/>
          <a:ext cx="6629400" cy="372962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594460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57</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A3FCDBFE-1F64-A79A-1EFE-25424A1C9765}"/>
              </a:ext>
            </a:extLst>
          </p:cNvPr>
          <p:cNvPicPr>
            <a:picLocks noChangeAspect="1"/>
          </p:cNvPicPr>
          <p:nvPr/>
        </p:nvPicPr>
        <p:blipFill>
          <a:blip r:embed="rId3"/>
          <a:stretch>
            <a:fillRect/>
          </a:stretch>
        </p:blipFill>
        <p:spPr>
          <a:xfrm>
            <a:off x="770011" y="1434465"/>
            <a:ext cx="5210175" cy="4476750"/>
          </a:xfrm>
          <a:prstGeom prst="rect">
            <a:avLst/>
          </a:prstGeom>
        </p:spPr>
      </p:pic>
      <p:sp>
        <p:nvSpPr>
          <p:cNvPr id="7" name="TextBox 6">
            <a:extLst>
              <a:ext uri="{FF2B5EF4-FFF2-40B4-BE49-F238E27FC236}">
                <a16:creationId xmlns:a16="http://schemas.microsoft.com/office/drawing/2014/main" id="{38FA1EF7-41FC-53C6-9F76-95486E9DE9C2}"/>
              </a:ext>
            </a:extLst>
          </p:cNvPr>
          <p:cNvSpPr txBox="1"/>
          <p:nvPr/>
        </p:nvSpPr>
        <p:spPr>
          <a:xfrm>
            <a:off x="6416040" y="1554480"/>
            <a:ext cx="4648200" cy="1754326"/>
          </a:xfrm>
          <a:prstGeom prst="rect">
            <a:avLst/>
          </a:prstGeom>
          <a:noFill/>
        </p:spPr>
        <p:txBody>
          <a:bodyPr wrap="square" rtlCol="0">
            <a:spAutoFit/>
          </a:bodyPr>
          <a:lstStyle/>
          <a:p>
            <a:r>
              <a:rPr lang="en-US" b="0" i="0" dirty="0">
                <a:effectLst/>
                <a:latin typeface="Abadi" panose="020B0604020104020204" pitchFamily="34" charset="0"/>
              </a:rPr>
              <a:t>The test data accuracy and confusion matrix response was identical across the model results. Likely because of the lack of data and differentiation in the data. So, its very difficult to chose a best model based on the test accuracy</a:t>
            </a:r>
            <a:endParaRPr lang="en-US" dirty="0">
              <a:latin typeface="Abadi" panose="020B0604020104020204" pitchFamily="34" charset="0"/>
            </a:endParaRPr>
          </a:p>
        </p:txBody>
      </p:sp>
      <p:sp>
        <p:nvSpPr>
          <p:cNvPr id="8" name="TextBox 7">
            <a:extLst>
              <a:ext uri="{FF2B5EF4-FFF2-40B4-BE49-F238E27FC236}">
                <a16:creationId xmlns:a16="http://schemas.microsoft.com/office/drawing/2014/main" id="{E1A314F5-23EC-9C24-5CAB-1F546C43E1B5}"/>
              </a:ext>
            </a:extLst>
          </p:cNvPr>
          <p:cNvSpPr txBox="1"/>
          <p:nvPr/>
        </p:nvSpPr>
        <p:spPr>
          <a:xfrm>
            <a:off x="6416040" y="3429000"/>
            <a:ext cx="5501640" cy="1754326"/>
          </a:xfrm>
          <a:prstGeom prst="rect">
            <a:avLst/>
          </a:prstGeom>
          <a:noFill/>
        </p:spPr>
        <p:txBody>
          <a:bodyPr wrap="square" rtlCol="0">
            <a:spAutoFit/>
          </a:bodyPr>
          <a:lstStyle/>
          <a:p>
            <a:pPr algn="l">
              <a:buFont typeface="+mj-lt"/>
              <a:buAutoNum type="arabicPeriod"/>
            </a:pPr>
            <a:r>
              <a:rPr lang="en-US" b="0" i="0" dirty="0">
                <a:effectLst/>
                <a:latin typeface="__fkGroteskNeue_598ab8"/>
              </a:rPr>
              <a:t>Accuracy: (TP + TN) / (TP + TN + FP + FN) = 0.8333333 </a:t>
            </a:r>
          </a:p>
          <a:p>
            <a:pPr algn="l">
              <a:buFont typeface="+mj-lt"/>
              <a:buAutoNum type="arabicPeriod"/>
            </a:pPr>
            <a:r>
              <a:rPr lang="en-US" b="0" i="0" dirty="0">
                <a:effectLst/>
                <a:latin typeface="__fkGroteskNeue_598ab8"/>
              </a:rPr>
              <a:t>Precision: TP / (TP + FP)                               = 0.8</a:t>
            </a:r>
          </a:p>
          <a:p>
            <a:pPr algn="l">
              <a:buFont typeface="+mj-lt"/>
              <a:buAutoNum type="arabicPeriod"/>
            </a:pPr>
            <a:r>
              <a:rPr lang="en-US" b="0" i="0" dirty="0">
                <a:effectLst/>
                <a:latin typeface="__fkGroteskNeue_598ab8"/>
              </a:rPr>
              <a:t>Recall (Sensitivity): TP / (TP + FN)              = 0.8</a:t>
            </a:r>
          </a:p>
          <a:p>
            <a:pPr algn="l">
              <a:buFont typeface="+mj-lt"/>
              <a:buAutoNum type="arabicPeriod"/>
            </a:pPr>
            <a:r>
              <a:rPr lang="en-US" b="0" i="0" dirty="0">
                <a:effectLst/>
                <a:latin typeface="__fkGroteskNeue_598ab8"/>
              </a:rPr>
              <a:t>Specificity: TN / (TN + FP)                            = 0.5</a:t>
            </a:r>
          </a:p>
          <a:p>
            <a:pPr algn="l">
              <a:buFont typeface="+mj-lt"/>
              <a:buAutoNum type="arabicPeriod"/>
            </a:pPr>
            <a:r>
              <a:rPr lang="en-US" b="0" i="0" dirty="0">
                <a:effectLst/>
                <a:latin typeface="__fkGroteskNeue_598ab8"/>
              </a:rPr>
              <a:t>F1-Score: 2 * (Precision * Recall) / (Precision + Recall)</a:t>
            </a:r>
          </a:p>
          <a:p>
            <a:r>
              <a:rPr lang="en-US" dirty="0"/>
              <a:t>         = 0.8</a:t>
            </a:r>
          </a:p>
        </p:txBody>
      </p:sp>
    </p:spTree>
    <p:extLst>
      <p:ext uri="{BB962C8B-B14F-4D97-AF65-F5344CB8AC3E}">
        <p14:creationId xmlns:p14="http://schemas.microsoft.com/office/powerpoint/2010/main" val="36450342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233269" cy="4351338"/>
          </a:xfrm>
          <a:prstGeom prst="rect">
            <a:avLst/>
          </a:prstGeom>
        </p:spPr>
        <p:txBody>
          <a:bodyPr>
            <a:normAutofit/>
          </a:bodyPr>
          <a:lstStyle/>
          <a:p>
            <a:pPr>
              <a:lnSpc>
                <a:spcPct val="100000"/>
              </a:lnSpc>
              <a:spcBef>
                <a:spcPts val="1400"/>
              </a:spcBef>
            </a:pPr>
            <a:r>
              <a:rPr lang="en-US" sz="1600" b="0" i="0" dirty="0">
                <a:effectLst/>
                <a:latin typeface="Consolas" panose="020B0609020204030204" pitchFamily="49" charset="0"/>
              </a:rPr>
              <a:t>IN SUMMARY: The test data accuracy and confusion matrix response was identical across the model results. So, its very difficult to chose a best model based on the test accuracy. This is likely because of the small data set.</a:t>
            </a:r>
          </a:p>
          <a:p>
            <a:pPr>
              <a:lnSpc>
                <a:spcPct val="100000"/>
              </a:lnSpc>
              <a:spcBef>
                <a:spcPts val="1400"/>
              </a:spcBef>
            </a:pPr>
            <a:r>
              <a:rPr lang="en-US" sz="1600" b="0" i="0" dirty="0">
                <a:effectLst/>
                <a:latin typeface="Consolas" panose="020B0609020204030204" pitchFamily="49" charset="0"/>
              </a:rPr>
              <a:t>SVM is likely to perform the best overall on this dataset due to its strength in handling high-dimensional data and non-linear relationships. </a:t>
            </a:r>
          </a:p>
          <a:p>
            <a:pPr>
              <a:lnSpc>
                <a:spcPct val="100000"/>
              </a:lnSpc>
              <a:spcBef>
                <a:spcPts val="1400"/>
              </a:spcBef>
            </a:pPr>
            <a:r>
              <a:rPr lang="en-US" sz="1600" b="0" i="0" dirty="0">
                <a:effectLst/>
                <a:latin typeface="Consolas" panose="020B0609020204030204" pitchFamily="49" charset="0"/>
              </a:rPr>
              <a:t>However, Logistic Regression could also be a strong contender if the relationships between the features and the target are mostly linear. </a:t>
            </a:r>
          </a:p>
          <a:p>
            <a:pPr>
              <a:lnSpc>
                <a:spcPct val="100000"/>
              </a:lnSpc>
              <a:spcBef>
                <a:spcPts val="1400"/>
              </a:spcBef>
            </a:pPr>
            <a:r>
              <a:rPr lang="en-US" sz="1600" b="0" i="0" dirty="0">
                <a:effectLst/>
                <a:latin typeface="Consolas" panose="020B0609020204030204" pitchFamily="49" charset="0"/>
              </a:rPr>
              <a:t>KNN should be the worst performer as it is less effective with High-dimensional data.</a:t>
            </a:r>
          </a:p>
          <a:p>
            <a:pPr>
              <a:lnSpc>
                <a:spcPct val="100000"/>
              </a:lnSpc>
              <a:spcBef>
                <a:spcPts val="1400"/>
              </a:spcBef>
            </a:pPr>
            <a:endParaRPr lang="en-US" sz="1600" b="0" i="0" dirty="0">
              <a:effectLst/>
              <a:latin typeface="Consolas" panose="020B0609020204030204" pitchFamily="49" charset="0"/>
            </a:endParaRPr>
          </a:p>
          <a:p>
            <a:pPr>
              <a:lnSpc>
                <a:spcPct val="100000"/>
              </a:lnSpc>
              <a:spcBef>
                <a:spcPts val="1400"/>
              </a:spcBef>
            </a:pPr>
            <a:r>
              <a:rPr lang="en-US" sz="1600" b="0" i="0" dirty="0">
                <a:effectLst/>
                <a:latin typeface="Consolas" panose="020B0609020204030204" pitchFamily="49" charset="0"/>
              </a:rPr>
              <a:t> CONCLUSION: The Cross-validation results (</a:t>
            </a:r>
            <a:r>
              <a:rPr lang="en-US" sz="1600" b="0" i="0" dirty="0" err="1">
                <a:effectLst/>
                <a:latin typeface="Consolas" panose="020B0609020204030204" pitchFamily="49" charset="0"/>
              </a:rPr>
              <a:t>GridSearchCV</a:t>
            </a:r>
            <a:r>
              <a:rPr lang="en-US" sz="1600" b="0" i="0" dirty="0">
                <a:effectLst/>
                <a:latin typeface="Consolas" panose="020B0609020204030204" pitchFamily="49" charset="0"/>
              </a:rPr>
              <a:t>) should be considered as this is the best performer on the dataset. </a:t>
            </a:r>
          </a:p>
          <a:p>
            <a:pPr>
              <a:lnSpc>
                <a:spcPct val="100000"/>
              </a:lnSpc>
              <a:spcBef>
                <a:spcPts val="1400"/>
              </a:spcBef>
            </a:pPr>
            <a:r>
              <a:rPr lang="en-US" sz="1600" b="0" i="0" dirty="0">
                <a:effectLst/>
                <a:latin typeface="Consolas" panose="020B0609020204030204" pitchFamily="49" charset="0"/>
              </a:rPr>
              <a:t>Based on that weight I would choose the DECISION TREE CLASSIFIER as the best performer as it has the highest </a:t>
            </a:r>
            <a:r>
              <a:rPr lang="en-US" sz="1600" b="0" i="0" dirty="0" err="1">
                <a:effectLst/>
                <a:latin typeface="Consolas" panose="020B0609020204030204" pitchFamily="49" charset="0"/>
              </a:rPr>
              <a:t>GridSearchCV</a:t>
            </a:r>
            <a:r>
              <a:rPr lang="en-US" sz="1600" b="0" i="0" dirty="0">
                <a:effectLst/>
                <a:latin typeface="Consolas" panose="020B0609020204030204" pitchFamily="49" charset="0"/>
              </a:rPr>
              <a:t> result! accuracy : 0.875</a:t>
            </a:r>
            <a:endParaRPr lang="en-US" sz="2200" dirty="0">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USE of different code to prevent </a:t>
            </a:r>
            <a:r>
              <a:rPr lang="en-US" sz="2200" dirty="0" err="1">
                <a:solidFill>
                  <a:schemeClr val="accent3">
                    <a:lumMod val="25000"/>
                  </a:schemeClr>
                </a:solidFill>
                <a:latin typeface="Abadi" panose="020B0604020104020204" pitchFamily="34" charset="0"/>
              </a:rPr>
              <a:t>js</a:t>
            </a:r>
            <a:r>
              <a:rPr lang="en-US" sz="2200" dirty="0">
                <a:solidFill>
                  <a:schemeClr val="accent3">
                    <a:lumMod val="25000"/>
                  </a:schemeClr>
                </a:solidFill>
                <a:latin typeface="Abadi" panose="020B0604020104020204" pitchFamily="34" charset="0"/>
              </a:rPr>
              <a:t> errors at !</a:t>
            </a:r>
            <a:r>
              <a:rPr lang="en-US" sz="2200" dirty="0" err="1">
                <a:solidFill>
                  <a:schemeClr val="accent3">
                    <a:lumMod val="25000"/>
                  </a:schemeClr>
                </a:solidFill>
                <a:latin typeface="Abadi" panose="020B0604020104020204" pitchFamily="34" charset="0"/>
              </a:rPr>
              <a:t>wget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30083"/>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lvl="1">
              <a:lnSpc>
                <a:spcPct val="120000"/>
              </a:lnSpc>
              <a:spcBef>
                <a:spcPts val="1400"/>
              </a:spcBef>
            </a:pPr>
            <a:r>
              <a:rPr lang="en-US" sz="7600" dirty="0">
                <a:solidFill>
                  <a:schemeClr val="bg2">
                    <a:lumMod val="50000"/>
                  </a:schemeClr>
                </a:solidFill>
                <a:latin typeface="Abadi"/>
              </a:rPr>
              <a:t>Lab1A and Lab1B – Data collection and </a:t>
            </a:r>
            <a:r>
              <a:rPr lang="en-US" sz="7600" dirty="0" err="1">
                <a:solidFill>
                  <a:schemeClr val="bg2">
                    <a:lumMod val="50000"/>
                  </a:schemeClr>
                </a:solidFill>
                <a:latin typeface="Abadi"/>
              </a:rPr>
              <a:t>webscraping</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lvl="1">
              <a:lnSpc>
                <a:spcPct val="120000"/>
              </a:lnSpc>
              <a:spcBef>
                <a:spcPts val="1400"/>
              </a:spcBef>
            </a:pPr>
            <a:r>
              <a:rPr lang="en-US" sz="7600" dirty="0">
                <a:solidFill>
                  <a:schemeClr val="bg2">
                    <a:lumMod val="50000"/>
                  </a:schemeClr>
                </a:solidFill>
                <a:latin typeface="Abadi"/>
              </a:rPr>
              <a:t>Lab 2</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2FFED-996D-8088-B792-C86450F8C26E}"/>
              </a:ext>
            </a:extLst>
          </p:cNvPr>
          <p:cNvSpPr>
            <a:spLocks noGrp="1"/>
          </p:cNvSpPr>
          <p:nvPr>
            <p:ph type="title"/>
          </p:nvPr>
        </p:nvSpPr>
        <p:spPr/>
        <p:txBody>
          <a:bodyPr/>
          <a:lstStyle/>
          <a:p>
            <a:pPr algn="ctr"/>
            <a:r>
              <a:rPr lang="en-US" b="1" dirty="0"/>
              <a:t>Space X Falcon 9 First Stage Landing Prediction</a:t>
            </a:r>
            <a:br>
              <a:rPr lang="en-US" dirty="0"/>
            </a:br>
            <a:r>
              <a:rPr lang="en-US" sz="3600" dirty="0"/>
              <a:t>Lab1: Collecting the data</a:t>
            </a:r>
          </a:p>
        </p:txBody>
      </p:sp>
      <p:sp>
        <p:nvSpPr>
          <p:cNvPr id="3" name="Content Placeholder 2">
            <a:extLst>
              <a:ext uri="{FF2B5EF4-FFF2-40B4-BE49-F238E27FC236}">
                <a16:creationId xmlns:a16="http://schemas.microsoft.com/office/drawing/2014/main" id="{D22A7B9B-2BF2-3E44-198A-1B00B82AFA98}"/>
              </a:ext>
            </a:extLst>
          </p:cNvPr>
          <p:cNvSpPr>
            <a:spLocks noGrp="1"/>
          </p:cNvSpPr>
          <p:nvPr>
            <p:ph idx="1"/>
          </p:nvPr>
        </p:nvSpPr>
        <p:spPr>
          <a:xfrm>
            <a:off x="767861" y="1558314"/>
            <a:ext cx="10515600" cy="1058252"/>
          </a:xfrm>
        </p:spPr>
        <p:txBody>
          <a:bodyPr/>
          <a:lstStyle/>
          <a:p>
            <a:r>
              <a:rPr lang="en-US" sz="1400" b="0" i="0" dirty="0">
                <a:effectLst/>
                <a:latin typeface="-apple-system"/>
              </a:rPr>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In this lab, you will collect and make sure the data is in the correct format from an API.</a:t>
            </a:r>
            <a:endParaRPr lang="en-US" sz="1400" dirty="0"/>
          </a:p>
        </p:txBody>
      </p:sp>
      <p:pic>
        <p:nvPicPr>
          <p:cNvPr id="11" name="Picture 10" descr="A rocket taking off from a round circular area">
            <a:extLst>
              <a:ext uri="{FF2B5EF4-FFF2-40B4-BE49-F238E27FC236}">
                <a16:creationId xmlns:a16="http://schemas.microsoft.com/office/drawing/2014/main" id="{771B40F9-8C72-9FF3-3653-108BAA78CC08}"/>
              </a:ext>
            </a:extLst>
          </p:cNvPr>
          <p:cNvPicPr>
            <a:picLocks noChangeAspect="1"/>
          </p:cNvPicPr>
          <p:nvPr/>
        </p:nvPicPr>
        <p:blipFill>
          <a:blip r:embed="rId2"/>
          <a:stretch>
            <a:fillRect/>
          </a:stretch>
        </p:blipFill>
        <p:spPr>
          <a:xfrm>
            <a:off x="767861" y="2736274"/>
            <a:ext cx="4572000" cy="2514600"/>
          </a:xfrm>
          <a:prstGeom prst="rect">
            <a:avLst/>
          </a:prstGeom>
        </p:spPr>
      </p:pic>
      <p:pic>
        <p:nvPicPr>
          <p:cNvPr id="17" name="Picture 16" descr="A blue sky with white text">
            <a:extLst>
              <a:ext uri="{FF2B5EF4-FFF2-40B4-BE49-F238E27FC236}">
                <a16:creationId xmlns:a16="http://schemas.microsoft.com/office/drawing/2014/main" id="{64982757-B6BA-87A0-3C4B-208FD7EB1A57}"/>
              </a:ext>
            </a:extLst>
          </p:cNvPr>
          <p:cNvPicPr>
            <a:picLocks noChangeAspect="1"/>
          </p:cNvPicPr>
          <p:nvPr/>
        </p:nvPicPr>
        <p:blipFill>
          <a:blip r:embed="rId3"/>
          <a:stretch>
            <a:fillRect/>
          </a:stretch>
        </p:blipFill>
        <p:spPr>
          <a:xfrm>
            <a:off x="6005172" y="2736274"/>
            <a:ext cx="4572001" cy="2548508"/>
          </a:xfrm>
          <a:prstGeom prst="rect">
            <a:avLst/>
          </a:prstGeom>
        </p:spPr>
      </p:pic>
      <p:sp>
        <p:nvSpPr>
          <p:cNvPr id="23" name="Rectangle 5">
            <a:extLst>
              <a:ext uri="{FF2B5EF4-FFF2-40B4-BE49-F238E27FC236}">
                <a16:creationId xmlns:a16="http://schemas.microsoft.com/office/drawing/2014/main" id="{FE9D6C3F-B314-AF37-8F82-18D90B636B90}"/>
              </a:ext>
            </a:extLst>
          </p:cNvPr>
          <p:cNvSpPr>
            <a:spLocks noChangeArrowheads="1"/>
          </p:cNvSpPr>
          <p:nvPr/>
        </p:nvSpPr>
        <p:spPr bwMode="auto">
          <a:xfrm>
            <a:off x="756141" y="5548136"/>
            <a:ext cx="886252"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50784"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sng" strike="noStrike" cap="none" normalizeH="0" baseline="0" dirty="0">
                <a:ln>
                  <a:noFill/>
                </a:ln>
                <a:solidFill>
                  <a:srgbClr val="161616"/>
                </a:solidFill>
                <a:effectLst/>
                <a:latin typeface="inherit"/>
              </a:rPr>
              <a:t>Objectives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6">
            <a:extLst>
              <a:ext uri="{FF2B5EF4-FFF2-40B4-BE49-F238E27FC236}">
                <a16:creationId xmlns:a16="http://schemas.microsoft.com/office/drawing/2014/main" id="{E26DFD77-CAE0-B9A9-9B10-9E65687EB8DE}"/>
              </a:ext>
            </a:extLst>
          </p:cNvPr>
          <p:cNvSpPr>
            <a:spLocks noChangeArrowheads="1"/>
          </p:cNvSpPr>
          <p:nvPr/>
        </p:nvSpPr>
        <p:spPr bwMode="auto">
          <a:xfrm>
            <a:off x="756141" y="5772913"/>
            <a:ext cx="6051337" cy="972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161616"/>
                </a:solidFill>
                <a:effectLst/>
                <a:latin typeface="inherit"/>
              </a:rPr>
              <a:t> In this lab, you will make a get request to the SpaceX API. You will also do some basic data wrangling and formatting.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161616"/>
              </a:solidFill>
              <a:effectLst/>
              <a:latin typeface="var(--jp-content-font-family)"/>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rgbClr val="161616"/>
                </a:solidFill>
                <a:effectLst/>
                <a:latin typeface="var(--jp-content-font-family)"/>
              </a:rPr>
              <a:t>Request to the SpaceX API</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rgbClr val="161616"/>
                </a:solidFill>
                <a:effectLst/>
                <a:latin typeface="var(--jp-content-font-family)"/>
              </a:rPr>
              <a:t>Clean the requested data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8E043183-E007-DA18-38BE-1BBE4CDE2446}"/>
              </a:ext>
            </a:extLst>
          </p:cNvPr>
          <p:cNvSpPr txBox="1"/>
          <p:nvPr/>
        </p:nvSpPr>
        <p:spPr>
          <a:xfrm>
            <a:off x="6005172" y="5406013"/>
            <a:ext cx="4736516" cy="215444"/>
          </a:xfrm>
          <a:prstGeom prst="rect">
            <a:avLst/>
          </a:prstGeom>
          <a:noFill/>
        </p:spPr>
        <p:txBody>
          <a:bodyPr wrap="square" rtlCol="0">
            <a:spAutoFit/>
          </a:bodyPr>
          <a:lstStyle/>
          <a:p>
            <a:r>
              <a:rPr lang="en-US" sz="800" dirty="0"/>
              <a:t>Most unsuccessful landings are planned. Space X performs a controlled landing in the oceans.</a:t>
            </a:r>
          </a:p>
        </p:txBody>
      </p:sp>
    </p:spTree>
    <p:extLst>
      <p:ext uri="{BB962C8B-B14F-4D97-AF65-F5344CB8AC3E}">
        <p14:creationId xmlns:p14="http://schemas.microsoft.com/office/powerpoint/2010/main" val="3014166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9448800" y="6427211"/>
            <a:ext cx="2743200" cy="401638"/>
          </a:xfrm>
        </p:spPr>
        <p:txBody>
          <a:bodyPr/>
          <a:lstStyle/>
          <a:p>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80496" y="1459118"/>
            <a:ext cx="10637234" cy="5218130"/>
          </a:xfrm>
          <a:prstGeom prst="rect">
            <a:avLst/>
          </a:prstGeom>
        </p:spPr>
        <p:txBody>
          <a:bodyPr vert="horz" lIns="91440" tIns="45720" rIns="91440" bIns="45720" rtlCol="0" anchor="t">
            <a:normAutofit fontScale="92500" lnSpcReduction="20000"/>
          </a:bodyPr>
          <a:lstStyle/>
          <a:p>
            <a:pPr marL="0" indent="0" algn="ctr" fontAlgn="base">
              <a:buNone/>
            </a:pPr>
            <a:r>
              <a:rPr lang="en-US" sz="2000" b="1" i="0" dirty="0">
                <a:effectLst/>
                <a:latin typeface="inherit"/>
              </a:rPr>
              <a:t>Our Objective in this </a:t>
            </a:r>
            <a:r>
              <a:rPr lang="en-US" sz="2000" b="1" dirty="0">
                <a:latin typeface="inherit"/>
              </a:rPr>
              <a:t>lab</a:t>
            </a:r>
            <a:r>
              <a:rPr lang="en-US" sz="2000" b="1" i="0" dirty="0">
                <a:effectLst/>
                <a:latin typeface="inherit"/>
              </a:rPr>
              <a:t> is to Collect and Condition data from the </a:t>
            </a:r>
            <a:r>
              <a:rPr lang="en-US" sz="2000" b="1" i="0" dirty="0" err="1">
                <a:effectLst/>
                <a:latin typeface="inherit"/>
              </a:rPr>
              <a:t>Spacex</a:t>
            </a:r>
            <a:r>
              <a:rPr lang="en-US" sz="2000" b="1" i="0" dirty="0">
                <a:effectLst/>
                <a:latin typeface="inherit"/>
              </a:rPr>
              <a:t> website for a SpaceX Falcon 9 first stage Landing Prediction and to produce a data set that will be used in the </a:t>
            </a:r>
            <a:r>
              <a:rPr lang="en-US" sz="2000" b="1" dirty="0">
                <a:latin typeface="inherit"/>
              </a:rPr>
              <a:t>data collection</a:t>
            </a:r>
            <a:r>
              <a:rPr lang="en-US" sz="2000" b="1" i="0" dirty="0">
                <a:effectLst/>
                <a:latin typeface="inherit"/>
              </a:rPr>
              <a:t> module.</a:t>
            </a:r>
            <a:endParaRPr lang="en-US" sz="2000" b="1" i="0" dirty="0">
              <a:effectLst/>
              <a:latin typeface="-apple-system"/>
            </a:endParaRPr>
          </a:p>
          <a:p>
            <a:pPr>
              <a:lnSpc>
                <a:spcPct val="100000"/>
              </a:lnSpc>
              <a:spcBef>
                <a:spcPts val="1400"/>
              </a:spcBef>
            </a:pPr>
            <a:r>
              <a:rPr lang="en-US" sz="2200" dirty="0">
                <a:solidFill>
                  <a:schemeClr val="accent3">
                    <a:lumMod val="25000"/>
                  </a:schemeClr>
                </a:solidFill>
                <a:latin typeface="Abadi"/>
              </a:rPr>
              <a:t>We will make 6 calls [GET] to the API at -</a:t>
            </a:r>
            <a:r>
              <a:rPr lang="en-US" sz="2200" dirty="0">
                <a:latin typeface="Abadi" panose="020B0604020104020204" pitchFamily="34" charset="0"/>
              </a:rPr>
              <a:t>http://api.spacexdata.com/v4/~</a:t>
            </a:r>
          </a:p>
          <a:p>
            <a:pPr lvl="1">
              <a:lnSpc>
                <a:spcPct val="100000"/>
              </a:lnSpc>
              <a:spcBef>
                <a:spcPts val="1400"/>
              </a:spcBef>
            </a:pPr>
            <a:r>
              <a:rPr lang="en-US" sz="1800" dirty="0">
                <a:solidFill>
                  <a:schemeClr val="accent3">
                    <a:lumMod val="25000"/>
                  </a:schemeClr>
                </a:solidFill>
                <a:latin typeface="Abadi"/>
              </a:rPr>
              <a:t>Our first API [GET] call to - </a:t>
            </a:r>
            <a:r>
              <a:rPr lang="en-US" sz="1800" dirty="0" err="1">
                <a:solidFill>
                  <a:schemeClr val="accent3">
                    <a:lumMod val="25000"/>
                  </a:schemeClr>
                </a:solidFill>
                <a:latin typeface="Abadi"/>
              </a:rPr>
              <a:t>spacex_url</a:t>
            </a:r>
            <a:r>
              <a:rPr lang="en-US" sz="1800" dirty="0">
                <a:solidFill>
                  <a:schemeClr val="accent3">
                    <a:lumMod val="25000"/>
                  </a:schemeClr>
                </a:solidFill>
                <a:latin typeface="Abadi"/>
              </a:rPr>
              <a:t>=</a:t>
            </a:r>
            <a:r>
              <a:rPr lang="en-US" sz="1800" dirty="0">
                <a:latin typeface="Abadi"/>
              </a:rPr>
              <a:t>https://api.spacexdata.com/v4/launches/past </a:t>
            </a:r>
            <a:r>
              <a:rPr lang="en-US" sz="1800" dirty="0">
                <a:solidFill>
                  <a:schemeClr val="accent3">
                    <a:lumMod val="25000"/>
                  </a:schemeClr>
                </a:solidFill>
                <a:latin typeface="Abadi"/>
              </a:rPr>
              <a:t>will show us the response information about past SpaceX launches. This information may be dynamic.</a:t>
            </a:r>
          </a:p>
          <a:p>
            <a:pPr lvl="1">
              <a:lnSpc>
                <a:spcPct val="100000"/>
              </a:lnSpc>
              <a:spcBef>
                <a:spcPts val="1400"/>
              </a:spcBef>
            </a:pPr>
            <a:r>
              <a:rPr lang="en-US" sz="1800" dirty="0">
                <a:solidFill>
                  <a:schemeClr val="accent3">
                    <a:lumMod val="25000"/>
                  </a:schemeClr>
                </a:solidFill>
                <a:latin typeface="Abadi"/>
              </a:rPr>
              <a:t>Our second API [GET] call to -</a:t>
            </a:r>
            <a:r>
              <a:rPr lang="en-US" sz="1800" dirty="0" err="1">
                <a:solidFill>
                  <a:schemeClr val="accent3">
                    <a:lumMod val="25000"/>
                  </a:schemeClr>
                </a:solidFill>
                <a:latin typeface="Abadi"/>
              </a:rPr>
              <a:t>static_json_url</a:t>
            </a:r>
            <a:r>
              <a:rPr lang="en-US" sz="1800" dirty="0">
                <a:solidFill>
                  <a:schemeClr val="accent3">
                    <a:lumMod val="25000"/>
                  </a:schemeClr>
                </a:solidFill>
                <a:latin typeface="Abadi"/>
              </a:rPr>
              <a:t>=</a:t>
            </a:r>
            <a:r>
              <a:rPr lang="en-US" sz="1800" dirty="0">
                <a:latin typeface="Abadi"/>
              </a:rPr>
              <a:t>'https://cf-courses-data.s3.us.cloud-object-storage.appdomain.cloud/IBM-DS0321EN-SkillsNetwork/datasets/</a:t>
            </a:r>
            <a:r>
              <a:rPr lang="en-US" sz="1800" dirty="0" err="1">
                <a:latin typeface="Abadi"/>
              </a:rPr>
              <a:t>API_call_spacex_api.json</a:t>
            </a:r>
            <a:r>
              <a:rPr lang="en-US" sz="1800" dirty="0">
                <a:latin typeface="Abadi"/>
              </a:rPr>
              <a:t> </a:t>
            </a:r>
            <a:r>
              <a:rPr lang="en-US" sz="1800" dirty="0">
                <a:solidFill>
                  <a:schemeClr val="accent3">
                    <a:lumMod val="25000"/>
                  </a:schemeClr>
                </a:solidFill>
                <a:latin typeface="Abadi"/>
              </a:rPr>
              <a:t>will provide us with static consistent data (w/response code) that can be used to evaluate our responses for the course. The resulting data is converted to a data frame for cleaning and conditioning.</a:t>
            </a:r>
          </a:p>
          <a:p>
            <a:pPr lvl="1">
              <a:lnSpc>
                <a:spcPct val="100000"/>
              </a:lnSpc>
              <a:spcBef>
                <a:spcPts val="1400"/>
              </a:spcBef>
            </a:pPr>
            <a:r>
              <a:rPr lang="en-US" sz="1800" dirty="0">
                <a:solidFill>
                  <a:schemeClr val="accent3">
                    <a:lumMod val="25000"/>
                  </a:schemeClr>
                </a:solidFill>
                <a:latin typeface="Abadi"/>
              </a:rPr>
              <a:t>Our third API [GET] call is made via a function to - </a:t>
            </a:r>
            <a:r>
              <a:rPr lang="en-US" sz="1800" dirty="0">
                <a:latin typeface="Abadi"/>
              </a:rPr>
              <a:t>https://api.spacexdata.com/v4/rockets/ </a:t>
            </a:r>
            <a:r>
              <a:rPr lang="en-US" sz="1800" dirty="0">
                <a:solidFill>
                  <a:schemeClr val="accent3">
                    <a:lumMod val="25000"/>
                  </a:schemeClr>
                </a:solidFill>
                <a:latin typeface="Abadi"/>
              </a:rPr>
              <a:t>and will provide a list of booster names that will be appended to our data set.</a:t>
            </a:r>
          </a:p>
          <a:p>
            <a:pPr lvl="1">
              <a:lnSpc>
                <a:spcPct val="100000"/>
              </a:lnSpc>
              <a:spcBef>
                <a:spcPts val="1400"/>
              </a:spcBef>
            </a:pPr>
            <a:r>
              <a:rPr lang="en-US" sz="1800" dirty="0">
                <a:solidFill>
                  <a:schemeClr val="accent3">
                    <a:lumMod val="25000"/>
                  </a:schemeClr>
                </a:solidFill>
                <a:latin typeface="Abadi"/>
              </a:rPr>
              <a:t>Our fourth API [GET] call is made via a function to - htt</a:t>
            </a:r>
            <a:r>
              <a:rPr lang="en-US" sz="1800" dirty="0">
                <a:latin typeface="Abadi"/>
              </a:rPr>
              <a:t>ps://api.spacexdata.com/v4/launchpads/ </a:t>
            </a:r>
            <a:r>
              <a:rPr lang="en-US" sz="1800" dirty="0">
                <a:solidFill>
                  <a:schemeClr val="accent3">
                    <a:lumMod val="25000"/>
                  </a:schemeClr>
                </a:solidFill>
                <a:latin typeface="Abadi"/>
              </a:rPr>
              <a:t>and will provide a list of launch site locations (longitude and Latitude). This will be appended to our data set.</a:t>
            </a:r>
          </a:p>
          <a:p>
            <a:pPr lvl="1">
              <a:lnSpc>
                <a:spcPct val="100000"/>
              </a:lnSpc>
              <a:spcBef>
                <a:spcPts val="1400"/>
              </a:spcBef>
            </a:pPr>
            <a:r>
              <a:rPr lang="en-US" sz="1800" dirty="0">
                <a:solidFill>
                  <a:schemeClr val="accent3">
                    <a:lumMod val="25000"/>
                  </a:schemeClr>
                </a:solidFill>
                <a:latin typeface="Abadi"/>
              </a:rPr>
              <a:t>Our fifth API [GET] call is made via a function to - </a:t>
            </a:r>
            <a:r>
              <a:rPr lang="en-US" sz="1800" dirty="0">
                <a:latin typeface="Abadi"/>
              </a:rPr>
              <a:t>https://api.spacexdata.com/v4/payloads/ </a:t>
            </a:r>
            <a:r>
              <a:rPr lang="en-US" sz="1800" dirty="0">
                <a:solidFill>
                  <a:schemeClr val="accent3">
                    <a:lumMod val="25000"/>
                  </a:schemeClr>
                </a:solidFill>
                <a:latin typeface="Abadi"/>
              </a:rPr>
              <a:t>and will provide a list of associated payload mass and orbits. This will be appended to our data set.</a:t>
            </a:r>
          </a:p>
          <a:p>
            <a:pPr lvl="1">
              <a:lnSpc>
                <a:spcPct val="100000"/>
              </a:lnSpc>
              <a:spcBef>
                <a:spcPts val="1400"/>
              </a:spcBef>
            </a:pPr>
            <a:r>
              <a:rPr lang="en-US" sz="1800" dirty="0">
                <a:solidFill>
                  <a:schemeClr val="accent3">
                    <a:lumMod val="25000"/>
                  </a:schemeClr>
                </a:solidFill>
                <a:latin typeface="Abadi"/>
              </a:rPr>
              <a:t>Our sixth API [GET] call is made via a function to - </a:t>
            </a:r>
            <a:r>
              <a:rPr lang="en-US" sz="1800" dirty="0">
                <a:latin typeface="Abadi"/>
              </a:rPr>
              <a:t>https://api.spacexdata.com/v4/cores</a:t>
            </a:r>
            <a:r>
              <a:rPr lang="en-US" sz="1800" dirty="0">
                <a:solidFill>
                  <a:schemeClr val="accent3">
                    <a:lumMod val="25000"/>
                  </a:schemeClr>
                </a:solidFill>
                <a:latin typeface="Abadi"/>
              </a:rPr>
              <a:t>/ and will provide a list of associated information that will be appended to our data set. (i.e. block, reused count, serial, outcome, flights, </a:t>
            </a:r>
            <a:r>
              <a:rPr lang="en-US" sz="1800" dirty="0" err="1">
                <a:solidFill>
                  <a:schemeClr val="accent3">
                    <a:lumMod val="25000"/>
                  </a:schemeClr>
                </a:solidFill>
                <a:latin typeface="Abadi"/>
              </a:rPr>
              <a:t>gridfins</a:t>
            </a:r>
            <a:r>
              <a:rPr lang="en-US" sz="1800" dirty="0">
                <a:solidFill>
                  <a:schemeClr val="accent3">
                    <a:lumMod val="25000"/>
                  </a:schemeClr>
                </a:solidFill>
                <a:latin typeface="Abadi"/>
              </a:rPr>
              <a:t>, reused, legs, landing pad)</a:t>
            </a: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881555" y="36101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 Calls</a:t>
            </a:r>
          </a:p>
        </p:txBody>
      </p:sp>
      <p:sp>
        <p:nvSpPr>
          <p:cNvPr id="2" name="TextBox 1">
            <a:extLst>
              <a:ext uri="{FF2B5EF4-FFF2-40B4-BE49-F238E27FC236}">
                <a16:creationId xmlns:a16="http://schemas.microsoft.com/office/drawing/2014/main" id="{A5EBCDF1-9928-A222-681C-D133CE987350}"/>
              </a:ext>
            </a:extLst>
          </p:cNvPr>
          <p:cNvSpPr txBox="1"/>
          <p:nvPr/>
        </p:nvSpPr>
        <p:spPr>
          <a:xfrm>
            <a:off x="570649" y="910068"/>
            <a:ext cx="10912513" cy="369332"/>
          </a:xfrm>
          <a:prstGeom prst="rect">
            <a:avLst/>
          </a:prstGeom>
          <a:noFill/>
        </p:spPr>
        <p:txBody>
          <a:bodyPr wrap="square" rtlCol="0">
            <a:spAutoFit/>
          </a:bodyPr>
          <a:lstStyle/>
          <a:p>
            <a:r>
              <a:rPr lang="en-US" b="0" i="0" dirty="0">
                <a:solidFill>
                  <a:srgbClr val="1F2328"/>
                </a:solidFill>
                <a:effectLst/>
                <a:latin typeface="-apple-system"/>
              </a:rPr>
              <a:t>🚀 Open Source REST API for SpaceX launch, rocket, core, capsule, launchpad, and landing pad data.</a:t>
            </a:r>
            <a:endParaRPr lang="en-US"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4"/>
          <a:stretch>
            <a:fillRect/>
          </a:stretch>
        </a:blip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BD9B7F7-589E-3D45-9E87-E568293619B7}"/>
              </a:ext>
            </a:extLst>
          </p:cNvPr>
          <p:cNvSpPr txBox="1">
            <a:spLocks/>
          </p:cNvSpPr>
          <p:nvPr/>
        </p:nvSpPr>
        <p:spPr>
          <a:xfrm>
            <a:off x="820738" y="1642613"/>
            <a:ext cx="4963374" cy="422592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Abadi"/>
            </a:endParaRPr>
          </a:p>
          <a:p>
            <a:endParaRPr lang="en-US" dirty="0"/>
          </a:p>
        </p:txBody>
      </p:sp>
      <p:sp>
        <p:nvSpPr>
          <p:cNvPr id="6" name="Title 1">
            <a:extLst>
              <a:ext uri="{FF2B5EF4-FFF2-40B4-BE49-F238E27FC236}">
                <a16:creationId xmlns:a16="http://schemas.microsoft.com/office/drawing/2014/main" id="{115297CC-7775-9818-C0C6-E0AF9E18720A}"/>
              </a:ext>
            </a:extLst>
          </p:cNvPr>
          <p:cNvSpPr txBox="1">
            <a:spLocks/>
          </p:cNvSpPr>
          <p:nvPr/>
        </p:nvSpPr>
        <p:spPr>
          <a:xfrm>
            <a:off x="237477" y="300599"/>
            <a:ext cx="6322811"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Flowchart</a:t>
            </a:r>
          </a:p>
        </p:txBody>
      </p:sp>
      <p:pic>
        <p:nvPicPr>
          <p:cNvPr id="1028" name="Picture 4">
            <a:extLst>
              <a:ext uri="{FF2B5EF4-FFF2-40B4-BE49-F238E27FC236}">
                <a16:creationId xmlns:a16="http://schemas.microsoft.com/office/drawing/2014/main" id="{65FDCA45-B2FC-3C2F-62B3-CBC29A4ED7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0161" y="-1573619"/>
            <a:ext cx="11970166" cy="843161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62057C6-B745-BC3B-5CFC-E0D307EF5353}"/>
              </a:ext>
            </a:extLst>
          </p:cNvPr>
          <p:cNvSpPr txBox="1"/>
          <p:nvPr/>
        </p:nvSpPr>
        <p:spPr>
          <a:xfrm>
            <a:off x="237477" y="790381"/>
            <a:ext cx="5682343" cy="369332"/>
          </a:xfrm>
          <a:prstGeom prst="rect">
            <a:avLst/>
          </a:prstGeom>
          <a:noFill/>
        </p:spPr>
        <p:txBody>
          <a:bodyPr wrap="square" rtlCol="0">
            <a:spAutoFit/>
          </a:bodyPr>
          <a:lstStyle/>
          <a:p>
            <a:pPr algn="ctr"/>
            <a:r>
              <a:rPr lang="en-US" dirty="0"/>
              <a:t>SpaceX API Calls to Final Data Set</a:t>
            </a:r>
          </a:p>
        </p:txBody>
      </p:sp>
      <p:sp>
        <p:nvSpPr>
          <p:cNvPr id="3" name="TextBox 2">
            <a:extLst>
              <a:ext uri="{FF2B5EF4-FFF2-40B4-BE49-F238E27FC236}">
                <a16:creationId xmlns:a16="http://schemas.microsoft.com/office/drawing/2014/main" id="{D5785965-C8B0-64F7-99DD-78F13FE1D775}"/>
              </a:ext>
            </a:extLst>
          </p:cNvPr>
          <p:cNvSpPr txBox="1"/>
          <p:nvPr/>
        </p:nvSpPr>
        <p:spPr>
          <a:xfrm>
            <a:off x="350874" y="1733107"/>
            <a:ext cx="5745126" cy="2000548"/>
          </a:xfrm>
          <a:prstGeom prst="rect">
            <a:avLst/>
          </a:prstGeom>
          <a:noFill/>
        </p:spPr>
        <p:txBody>
          <a:bodyPr wrap="square" rtlCol="0">
            <a:spAutoFit/>
          </a:bodyPr>
          <a:lstStyle/>
          <a:p>
            <a:r>
              <a:rPr lang="en-US" dirty="0"/>
              <a:t>SpaceX API calls Notebook – The data collection workspace is completed and stored at - </a:t>
            </a:r>
            <a:r>
              <a:rPr lang="en-US" sz="1400" dirty="0">
                <a:hlinkClick r:id="rId6"/>
              </a:rPr>
              <a:t>https://github.com/flurpo/IBMspx/blob/main/jupyter-labs-spacex-data-collection-api.ipynb</a:t>
            </a:r>
            <a:endParaRPr lang="en-US" sz="1400" dirty="0"/>
          </a:p>
          <a:p>
            <a:endParaRPr lang="en-US" sz="1400" dirty="0"/>
          </a:p>
          <a:p>
            <a:r>
              <a:rPr lang="en-US" sz="1400" dirty="0"/>
              <a:t>(This file can be uploaded to the Coursera workspace for Module 1A for review, it can also be reviewed in google </a:t>
            </a:r>
            <a:r>
              <a:rPr lang="en-US" sz="1400" dirty="0" err="1"/>
              <a:t>colab</a:t>
            </a:r>
            <a:r>
              <a:rPr lang="en-US" sz="1400" dirty="0"/>
              <a:t>)</a:t>
            </a:r>
          </a:p>
          <a:p>
            <a:endParaRPr lang="en-US" dirty="0"/>
          </a:p>
        </p:txBody>
      </p:sp>
      <p:sp>
        <p:nvSpPr>
          <p:cNvPr id="10" name="TextBox 9">
            <a:extLst>
              <a:ext uri="{FF2B5EF4-FFF2-40B4-BE49-F238E27FC236}">
                <a16:creationId xmlns:a16="http://schemas.microsoft.com/office/drawing/2014/main" id="{DCF670F1-7757-A943-F53F-A3BB4A9EB298}"/>
              </a:ext>
            </a:extLst>
          </p:cNvPr>
          <p:cNvSpPr txBox="1"/>
          <p:nvPr/>
        </p:nvSpPr>
        <p:spPr>
          <a:xfrm>
            <a:off x="350874" y="3939322"/>
            <a:ext cx="5568946" cy="861774"/>
          </a:xfrm>
          <a:prstGeom prst="rect">
            <a:avLst/>
          </a:prstGeom>
          <a:noFill/>
        </p:spPr>
        <p:txBody>
          <a:bodyPr wrap="square" rtlCol="0">
            <a:spAutoFit/>
          </a:bodyPr>
          <a:lstStyle/>
          <a:p>
            <a:r>
              <a:rPr lang="en-US" dirty="0"/>
              <a:t>The </a:t>
            </a:r>
            <a:r>
              <a:rPr lang="en-US" u="sng" dirty="0"/>
              <a:t>Final Data Set </a:t>
            </a:r>
            <a:r>
              <a:rPr lang="en-US" dirty="0"/>
              <a:t>from the data collection workspace is stored at -</a:t>
            </a:r>
            <a:r>
              <a:rPr lang="en-US" sz="1400" dirty="0">
                <a:hlinkClick r:id="rId7" action="ppaction://hlinksldjump"/>
              </a:rPr>
              <a:t>https://github.com/</a:t>
            </a:r>
            <a:r>
              <a:rPr lang="en-US" sz="1400" dirty="0" err="1">
                <a:hlinkClick r:id="rId7" action="ppaction://hlinksldjump"/>
              </a:rPr>
              <a:t>flurpo</a:t>
            </a:r>
            <a:r>
              <a:rPr lang="en-US" sz="1400" dirty="0">
                <a:hlinkClick r:id="rId7" action="ppaction://hlinksldjump"/>
              </a:rPr>
              <a:t>/</a:t>
            </a:r>
            <a:r>
              <a:rPr lang="en-US" sz="1400" dirty="0" err="1">
                <a:hlinkClick r:id="rId7" action="ppaction://hlinksldjump"/>
              </a:rPr>
              <a:t>IBMspx</a:t>
            </a:r>
            <a:r>
              <a:rPr lang="en-US" sz="1400" dirty="0">
                <a:hlinkClick r:id="rId7" action="ppaction://hlinksldjump"/>
              </a:rPr>
              <a:t>/blob/main/1A_dataset_part_1.csv</a:t>
            </a:r>
            <a:endParaRPr lang="en-US" sz="1400" dirty="0"/>
          </a:p>
        </p:txBody>
      </p:sp>
    </p:spTree>
    <p:extLst>
      <p:ext uri="{BB962C8B-B14F-4D97-AF65-F5344CB8AC3E}">
        <p14:creationId xmlns:p14="http://schemas.microsoft.com/office/powerpoint/2010/main" val="994033195"/>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6513</TotalTime>
  <Words>5608</Words>
  <Application>Microsoft Office PowerPoint</Application>
  <PresentationFormat>Widescreen</PresentationFormat>
  <Paragraphs>528</Paragraphs>
  <Slides>60</Slides>
  <Notes>13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60</vt:i4>
      </vt:variant>
    </vt:vector>
  </HeadingPairs>
  <TitlesOfParts>
    <vt:vector size="73" baseType="lpstr">
      <vt:lpstr>Microsoft YaHei</vt:lpstr>
      <vt:lpstr>__fkGroteskNeue_598ab8</vt:lpstr>
      <vt:lpstr>Abadi</vt:lpstr>
      <vt:lpstr>-apple-system</vt:lpstr>
      <vt:lpstr>Aptos Narrow</vt:lpstr>
      <vt:lpstr>Arial</vt:lpstr>
      <vt:lpstr>Calibri</vt:lpstr>
      <vt:lpstr>Consolas</vt:lpstr>
      <vt:lpstr>IBM Plex Mono SemiBold</vt:lpstr>
      <vt:lpstr>inherit</vt:lpstr>
      <vt:lpstr>system-ui</vt:lpstr>
      <vt:lpstr>var(--jp-content-font-family)</vt:lpstr>
      <vt:lpstr>Custom Design</vt:lpstr>
      <vt:lpstr>PowerPoint Presentation</vt:lpstr>
      <vt:lpstr>PowerPoint Presentation</vt:lpstr>
      <vt:lpstr>PowerPoint Presentation</vt:lpstr>
      <vt:lpstr>PowerPoint Presentation</vt:lpstr>
      <vt:lpstr>PowerPoint Presentation</vt:lpstr>
      <vt:lpstr>PowerPoint Presentation</vt:lpstr>
      <vt:lpstr>Space X Falcon 9 First Stage Landing Prediction Lab1: Collecting the data</vt:lpstr>
      <vt:lpstr>PowerPoint Presentation</vt:lpstr>
      <vt:lpstr>PowerPoint Presentation</vt:lpstr>
      <vt:lpstr>Space X Falcon 9 First Stage Landing Prediction LAB 1B -Web Scraping Falcon 9 and Falcon Heavy Launch Record from Wikipedia</vt:lpstr>
      <vt:lpstr>PowerPoint Presentation</vt:lpstr>
      <vt:lpstr>SpaceX Flacon 9 First Stage Landing Prediction Lab 2: Data Wrangling</vt:lpstr>
      <vt:lpstr>PowerPoint Presentation</vt:lpstr>
      <vt:lpstr>Exploratory Data Analysis with SQL</vt:lpstr>
      <vt:lpstr>PowerPoint Presentation</vt:lpstr>
      <vt:lpstr>Space X Falcon 9 First Stage Landing Prediction Exploring and Preparing Data – EDA Visualizations and Features Engineering</vt:lpstr>
      <vt:lpstr>PowerPoint Presentation</vt:lpstr>
      <vt:lpstr>Hands-on Lab: Interactive Visual Analytics with Folium </vt:lpstr>
      <vt:lpstr>PowerPoint Presentation</vt:lpstr>
      <vt:lpstr>PowerPoint Presentation</vt:lpstr>
      <vt:lpstr>Hands-on Lab: Build an Interactive Dashboard with Ploty Dash </vt:lpstr>
      <vt:lpstr>PowerPoint Presentation</vt:lpstr>
      <vt:lpstr>PowerPoint Presentation</vt:lpstr>
      <vt:lpstr>Space X Falcon 9 First Stage Landing Prediction Machine Learning Prediction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Mark Worthington</cp:lastModifiedBy>
  <cp:revision>285</cp:revision>
  <dcterms:created xsi:type="dcterms:W3CDTF">2021-04-29T18:58:34Z</dcterms:created>
  <dcterms:modified xsi:type="dcterms:W3CDTF">2025-01-05T05:43:58Z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